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69" r:id="rId2"/>
  </p:sldMasterIdLst>
  <p:notesMasterIdLst>
    <p:notesMasterId r:id="rId11"/>
  </p:notesMasterIdLst>
  <p:sldIdLst>
    <p:sldId id="401" r:id="rId3"/>
    <p:sldId id="419" r:id="rId4"/>
    <p:sldId id="421" r:id="rId5"/>
    <p:sldId id="422" r:id="rId6"/>
    <p:sldId id="423" r:id="rId7"/>
    <p:sldId id="424" r:id="rId8"/>
    <p:sldId id="425" r:id="rId9"/>
    <p:sldId id="426" r:id="rId10"/>
  </p:sldIdLst>
  <p:sldSz cx="9144000" cy="5143500" type="screen16x9"/>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5602">
          <p15:clr>
            <a:srgbClr val="A4A3A4"/>
          </p15:clr>
        </p15:guide>
        <p15:guide id="3" pos="15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13" autoAdjust="0"/>
    <p:restoredTop sz="94660"/>
  </p:normalViewPr>
  <p:slideViewPr>
    <p:cSldViewPr>
      <p:cViewPr varScale="1">
        <p:scale>
          <a:sx n="86" d="100"/>
          <a:sy n="86" d="100"/>
        </p:scale>
        <p:origin x="848" y="56"/>
      </p:cViewPr>
      <p:guideLst>
        <p:guide orient="horz" pos="429"/>
        <p:guide pos="5602"/>
        <p:guide pos="15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D094E23-0B2C-4F10-8B73-831A41AFF7EF}" type="datetimeFigureOut">
              <a:rPr lang="pt-BR" smtClean="0"/>
              <a:pPr/>
              <a:t>25/09/2018</a:t>
            </a:fld>
            <a:endParaRPr lang="pt-BR"/>
          </a:p>
        </p:txBody>
      </p:sp>
      <p:sp>
        <p:nvSpPr>
          <p:cNvPr id="4" name="Espaço Reservado para Imagem de Slide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DC220AC-9F0E-49B1-BA9F-0B16549C0D23}" type="slidenum">
              <a:rPr lang="pt-BR" smtClean="0"/>
              <a:pPr/>
              <a:t>‹nº›</a:t>
            </a:fld>
            <a:endParaRPr lang="pt-BR"/>
          </a:p>
        </p:txBody>
      </p:sp>
    </p:spTree>
    <p:extLst>
      <p:ext uri="{BB962C8B-B14F-4D97-AF65-F5344CB8AC3E}">
        <p14:creationId xmlns:p14="http://schemas.microsoft.com/office/powerpoint/2010/main" val="88007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C220AC-9F0E-49B1-BA9F-0B16549C0D23}" type="slidenum">
              <a:rPr kumimoji="0" lang="pt-B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43012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1DC220AC-9F0E-49B1-BA9F-0B16549C0D23}" type="slidenum">
              <a:rPr lang="pt-BR" smtClean="0"/>
              <a:pPr/>
              <a:t>3</a:t>
            </a:fld>
            <a:endParaRPr lang="pt-BR"/>
          </a:p>
        </p:txBody>
      </p:sp>
    </p:spTree>
    <p:extLst>
      <p:ext uri="{BB962C8B-B14F-4D97-AF65-F5344CB8AC3E}">
        <p14:creationId xmlns:p14="http://schemas.microsoft.com/office/powerpoint/2010/main" val="3116013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1DC220AC-9F0E-49B1-BA9F-0B16549C0D23}" type="slidenum">
              <a:rPr lang="pt-BR" smtClean="0"/>
              <a:pPr/>
              <a:t>4</a:t>
            </a:fld>
            <a:endParaRPr lang="pt-BR"/>
          </a:p>
        </p:txBody>
      </p:sp>
    </p:spTree>
    <p:extLst>
      <p:ext uri="{BB962C8B-B14F-4D97-AF65-F5344CB8AC3E}">
        <p14:creationId xmlns:p14="http://schemas.microsoft.com/office/powerpoint/2010/main" val="3066095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lide de título">
    <p:spTree>
      <p:nvGrpSpPr>
        <p:cNvPr id="1" name=""/>
        <p:cNvGrpSpPr/>
        <p:nvPr/>
      </p:nvGrpSpPr>
      <p:grpSpPr>
        <a:xfrm>
          <a:off x="0" y="0"/>
          <a:ext cx="0" cy="0"/>
          <a:chOff x="0" y="0"/>
          <a:chExt cx="0" cy="0"/>
        </a:xfrm>
      </p:grpSpPr>
      <p:sp>
        <p:nvSpPr>
          <p:cNvPr id="10" name="Retângulo 9"/>
          <p:cNvSpPr/>
          <p:nvPr/>
        </p:nvSpPr>
        <p:spPr>
          <a:xfrm>
            <a:off x="0" y="0"/>
            <a:ext cx="9144000" cy="5143500"/>
          </a:xfrm>
          <a:prstGeom prst="rect">
            <a:avLst/>
          </a:prstGeom>
          <a:gradFill>
            <a:gsLst>
              <a:gs pos="0">
                <a:srgbClr val="E5E8EF"/>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descr="Wireframe.png"/>
          <p:cNvPicPr>
            <a:picLocks noChangeAspect="1"/>
          </p:cNvPicPr>
          <p:nvPr/>
        </p:nvPicPr>
        <p:blipFill>
          <a:blip r:embed="rId2" cstate="print"/>
          <a:srcRect l="6133" r="2341" b="32318"/>
          <a:stretch>
            <a:fillRect/>
          </a:stretch>
        </p:blipFill>
        <p:spPr>
          <a:xfrm>
            <a:off x="0" y="2450414"/>
            <a:ext cx="9144000" cy="2693086"/>
          </a:xfrm>
          <a:prstGeom prst="rect">
            <a:avLst/>
          </a:prstGeom>
        </p:spPr>
      </p:pic>
      <p:sp>
        <p:nvSpPr>
          <p:cNvPr id="3" name="Subtítulo 2"/>
          <p:cNvSpPr>
            <a:spLocks noGrp="1"/>
          </p:cNvSpPr>
          <p:nvPr>
            <p:ph type="subTitle" idx="1"/>
          </p:nvPr>
        </p:nvSpPr>
        <p:spPr>
          <a:xfrm>
            <a:off x="932190" y="3676474"/>
            <a:ext cx="7200000" cy="324036"/>
          </a:xfrm>
          <a:noFill/>
          <a:effectLst>
            <a:outerShdw blurRad="50800" dist="12700" dir="5400000" sx="29000" sy="29000" algn="ctr" rotWithShape="0">
              <a:srgbClr val="E5E8EF"/>
            </a:outerShdw>
          </a:effectLst>
        </p:spPr>
        <p:txBody>
          <a:bodyPr vert="horz" lIns="180000" tIns="36000" rIns="180000" bIns="36000" rtlCol="0" anchor="ctr">
            <a:normAutofit/>
          </a:bodyPr>
          <a:lstStyle>
            <a:lvl1pPr marL="0" indent="0" algn="ctr" defTabSz="914400" rtl="0" eaLnBrk="1" latinLnBrk="0" hangingPunct="1">
              <a:spcBef>
                <a:spcPct val="0"/>
              </a:spcBef>
              <a:buNone/>
              <a:defRPr lang="pt-BR" sz="1600" b="1" kern="1200" dirty="0">
                <a:solidFill>
                  <a:schemeClr val="tx1">
                    <a:lumMod val="65000"/>
                    <a:lumOff val="35000"/>
                  </a:schemeClr>
                </a:solidFill>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pt-BR" dirty="0"/>
          </a:p>
        </p:txBody>
      </p:sp>
      <p:pic>
        <p:nvPicPr>
          <p:cNvPr id="8" name="Imagem 7" descr="Logomarca ABR - Digital.png"/>
          <p:cNvPicPr>
            <a:picLocks noChangeAspect="1"/>
          </p:cNvPicPr>
          <p:nvPr/>
        </p:nvPicPr>
        <p:blipFill>
          <a:blip r:embed="rId3" cstate="print"/>
          <a:stretch>
            <a:fillRect/>
          </a:stretch>
        </p:blipFill>
        <p:spPr>
          <a:xfrm>
            <a:off x="2438397" y="901380"/>
            <a:ext cx="4268791" cy="1679252"/>
          </a:xfrm>
          <a:prstGeom prst="rect">
            <a:avLst/>
          </a:prstGeom>
        </p:spPr>
      </p:pic>
      <p:sp>
        <p:nvSpPr>
          <p:cNvPr id="11" name="Espaço Reservado para Título 1"/>
          <p:cNvSpPr>
            <a:spLocks noGrp="1"/>
          </p:cNvSpPr>
          <p:nvPr>
            <p:ph type="title"/>
          </p:nvPr>
        </p:nvSpPr>
        <p:spPr>
          <a:xfrm>
            <a:off x="932190" y="2812468"/>
            <a:ext cx="7200000" cy="810000"/>
          </a:xfrm>
          <a:prstGeom prst="rect">
            <a:avLst/>
          </a:prstGeom>
        </p:spPr>
        <p:txBody>
          <a:bodyPr vert="horz" lIns="180000" tIns="0" rIns="180000" bIns="93600" rtlCol="0" anchor="b">
            <a:normAutofit/>
          </a:bodyPr>
          <a:lstStyle>
            <a:lvl1pPr algn="ctr">
              <a:defRPr sz="3200">
                <a:solidFill>
                  <a:schemeClr val="tx2">
                    <a:lumMod val="75000"/>
                  </a:schemeClr>
                </a:solidFill>
                <a:effectLst>
                  <a:outerShdw blurRad="50800" dist="63500" dir="2700000" algn="tl" rotWithShape="0">
                    <a:schemeClr val="bg1">
                      <a:lumMod val="50000"/>
                      <a:alpha val="40000"/>
                    </a:schemeClr>
                  </a:outerShdw>
                </a:effectLst>
              </a:defRPr>
            </a:lvl1pPr>
          </a:lstStyle>
          <a:p>
            <a:r>
              <a:rPr lang="pt-BR"/>
              <a:t>Clique para editar o estilo do título mestre</a:t>
            </a:r>
            <a:endParaRPr lang="pt-B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a:xfrm>
            <a:off x="0" y="627534"/>
            <a:ext cx="9144000" cy="4087356"/>
          </a:xfrm>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endParaRPr lang="pt-BR" dirty="0"/>
          </a:p>
        </p:txBody>
      </p:sp>
      <p:sp>
        <p:nvSpPr>
          <p:cNvPr id="4" name="Espaço Reservado para Data 3"/>
          <p:cNvSpPr>
            <a:spLocks noGrp="1"/>
          </p:cNvSpPr>
          <p:nvPr>
            <p:ph type="dt" sz="half" idx="10"/>
          </p:nvPr>
        </p:nvSpPr>
        <p:spPr/>
        <p:txBody>
          <a:bodyPr/>
          <a:lstStyle/>
          <a:p>
            <a:endParaRPr lang="pt-BR"/>
          </a:p>
        </p:txBody>
      </p:sp>
      <p:sp>
        <p:nvSpPr>
          <p:cNvPr id="5" name="Espaço Reservado para Rodapé 4"/>
          <p:cNvSpPr>
            <a:spLocks noGrp="1"/>
          </p:cNvSpPr>
          <p:nvPr>
            <p:ph type="ftr" sz="quarter" idx="11"/>
          </p:nvPr>
        </p:nvSpPr>
        <p:spPr/>
        <p:txBody>
          <a:bodyPr/>
          <a:lstStyle/>
          <a:p>
            <a:r>
              <a:rPr lang="pt-BR"/>
              <a:t>Seleção Grupos sem PMS - 2019</a:t>
            </a:r>
          </a:p>
        </p:txBody>
      </p:sp>
      <p:sp>
        <p:nvSpPr>
          <p:cNvPr id="6" name="Espaço Reservado para Número de Slide 5"/>
          <p:cNvSpPr>
            <a:spLocks noGrp="1"/>
          </p:cNvSpPr>
          <p:nvPr>
            <p:ph type="sldNum" sz="quarter" idx="12"/>
          </p:nvPr>
        </p:nvSpPr>
        <p:spPr/>
        <p:txBody>
          <a:bodyPr/>
          <a:lstStyle/>
          <a:p>
            <a:fld id="{D1B0B7E9-0E6E-49E4-A07B-1713E141F280}"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ssinatura">
    <p:spTree>
      <p:nvGrpSpPr>
        <p:cNvPr id="1" name=""/>
        <p:cNvGrpSpPr/>
        <p:nvPr/>
      </p:nvGrpSpPr>
      <p:grpSpPr>
        <a:xfrm>
          <a:off x="0" y="0"/>
          <a:ext cx="0" cy="0"/>
          <a:chOff x="0" y="0"/>
          <a:chExt cx="0" cy="0"/>
        </a:xfrm>
      </p:grpSpPr>
      <p:sp>
        <p:nvSpPr>
          <p:cNvPr id="10" name="Retângulo 9"/>
          <p:cNvSpPr/>
          <p:nvPr/>
        </p:nvSpPr>
        <p:spPr>
          <a:xfrm>
            <a:off x="0" y="0"/>
            <a:ext cx="9144000" cy="5143500"/>
          </a:xfrm>
          <a:prstGeom prst="rect">
            <a:avLst/>
          </a:prstGeom>
          <a:gradFill>
            <a:gsLst>
              <a:gs pos="0">
                <a:srgbClr val="E5E8EF"/>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descr="Wireframe.png"/>
          <p:cNvPicPr>
            <a:picLocks noChangeAspect="1"/>
          </p:cNvPicPr>
          <p:nvPr/>
        </p:nvPicPr>
        <p:blipFill>
          <a:blip r:embed="rId2" cstate="print"/>
          <a:srcRect l="6133" r="2341" b="32318"/>
          <a:stretch>
            <a:fillRect/>
          </a:stretch>
        </p:blipFill>
        <p:spPr>
          <a:xfrm>
            <a:off x="0" y="2450414"/>
            <a:ext cx="9144000" cy="2693086"/>
          </a:xfrm>
          <a:prstGeom prst="rect">
            <a:avLst/>
          </a:prstGeom>
        </p:spPr>
      </p:pic>
      <p:pic>
        <p:nvPicPr>
          <p:cNvPr id="8" name="Imagem 7" descr="Logomarca ABR - Digital.png"/>
          <p:cNvPicPr>
            <a:picLocks noChangeAspect="1"/>
          </p:cNvPicPr>
          <p:nvPr/>
        </p:nvPicPr>
        <p:blipFill>
          <a:blip r:embed="rId3" cstate="print"/>
          <a:stretch>
            <a:fillRect/>
          </a:stretch>
        </p:blipFill>
        <p:spPr>
          <a:xfrm>
            <a:off x="6955078" y="4119127"/>
            <a:ext cx="1922814" cy="756395"/>
          </a:xfrm>
          <a:prstGeom prst="rect">
            <a:avLst/>
          </a:prstGeom>
        </p:spPr>
      </p:pic>
      <p:sp>
        <p:nvSpPr>
          <p:cNvPr id="11" name="Espaço Reservado para Título 1"/>
          <p:cNvSpPr>
            <a:spLocks noGrp="1"/>
          </p:cNvSpPr>
          <p:nvPr>
            <p:ph type="title"/>
          </p:nvPr>
        </p:nvSpPr>
        <p:spPr>
          <a:xfrm>
            <a:off x="972000" y="2085696"/>
            <a:ext cx="7200000" cy="810000"/>
          </a:xfrm>
          <a:prstGeom prst="rect">
            <a:avLst/>
          </a:prstGeom>
        </p:spPr>
        <p:txBody>
          <a:bodyPr vert="horz" lIns="180000" tIns="0" rIns="180000" bIns="93600" rtlCol="0" anchor="ctr">
            <a:noAutofit/>
          </a:bodyPr>
          <a:lstStyle>
            <a:lvl1pPr algn="ctr">
              <a:defRPr sz="4000">
                <a:solidFill>
                  <a:schemeClr val="tx2">
                    <a:lumMod val="75000"/>
                  </a:schemeClr>
                </a:solidFill>
                <a:effectLst>
                  <a:outerShdw blurRad="38100" dist="38100" dir="2700000" algn="tl">
                    <a:schemeClr val="bg1">
                      <a:lumMod val="50000"/>
                      <a:alpha val="43000"/>
                    </a:schemeClr>
                  </a:outerShdw>
                </a:effectLst>
              </a:defRPr>
            </a:lvl1pPr>
          </a:lstStyle>
          <a:p>
            <a:r>
              <a:rPr lang="pt-BR"/>
              <a:t>Clique para editar o estilo do título mestre</a:t>
            </a:r>
            <a:endParaRPr lang="pt-BR" dirty="0"/>
          </a:p>
        </p:txBody>
      </p:sp>
      <p:sp>
        <p:nvSpPr>
          <p:cNvPr id="3" name="Subtítulo 2"/>
          <p:cNvSpPr>
            <a:spLocks noGrp="1"/>
          </p:cNvSpPr>
          <p:nvPr>
            <p:ph type="subTitle" idx="1"/>
          </p:nvPr>
        </p:nvSpPr>
        <p:spPr>
          <a:xfrm>
            <a:off x="206565" y="3824825"/>
            <a:ext cx="5976664" cy="1080120"/>
          </a:xfrm>
          <a:noFill/>
          <a:effectLst>
            <a:outerShdw blurRad="50800" dist="12700" dir="5400000" sx="29000" sy="29000" algn="ctr" rotWithShape="0">
              <a:srgbClr val="E5E8EF"/>
            </a:outerShdw>
          </a:effectLst>
        </p:spPr>
        <p:txBody>
          <a:bodyPr vert="horz" lIns="36000" tIns="36000" rIns="36000" bIns="36000" rtlCol="0" anchor="t">
            <a:normAutofit/>
          </a:bodyPr>
          <a:lstStyle>
            <a:lvl1pPr marL="0" indent="0" algn="l" defTabSz="914400" rtl="0" eaLnBrk="1" latinLnBrk="0" hangingPunct="1">
              <a:spcBef>
                <a:spcPct val="0"/>
              </a:spcBef>
              <a:buNone/>
              <a:defRPr lang="pt-BR" sz="1800" b="0" kern="1200" dirty="0">
                <a:solidFill>
                  <a:schemeClr val="tx1">
                    <a:lumMod val="50000"/>
                    <a:lumOff val="50000"/>
                  </a:schemeClr>
                </a:solidFill>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pt-B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sp>
        <p:nvSpPr>
          <p:cNvPr id="10" name="Retângulo 9"/>
          <p:cNvSpPr/>
          <p:nvPr userDrawn="1"/>
        </p:nvSpPr>
        <p:spPr>
          <a:xfrm>
            <a:off x="0" y="0"/>
            <a:ext cx="9144000" cy="5143500"/>
          </a:xfrm>
          <a:prstGeom prst="rect">
            <a:avLst/>
          </a:prstGeom>
          <a:gradFill>
            <a:gsLst>
              <a:gs pos="0">
                <a:srgbClr val="E5E8EF"/>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descr="Wireframe.png"/>
          <p:cNvPicPr>
            <a:picLocks noChangeAspect="1"/>
          </p:cNvPicPr>
          <p:nvPr userDrawn="1"/>
        </p:nvPicPr>
        <p:blipFill>
          <a:blip r:embed="rId2" cstate="print"/>
          <a:srcRect l="6133" r="2341" b="32318"/>
          <a:stretch>
            <a:fillRect/>
          </a:stretch>
        </p:blipFill>
        <p:spPr>
          <a:xfrm>
            <a:off x="0" y="2444449"/>
            <a:ext cx="9144000" cy="2693086"/>
          </a:xfrm>
          <a:prstGeom prst="rect">
            <a:avLst/>
          </a:prstGeom>
        </p:spPr>
      </p:pic>
      <p:sp>
        <p:nvSpPr>
          <p:cNvPr id="3" name="Subtítulo 2"/>
          <p:cNvSpPr>
            <a:spLocks noGrp="1"/>
          </p:cNvSpPr>
          <p:nvPr>
            <p:ph type="subTitle" idx="1"/>
          </p:nvPr>
        </p:nvSpPr>
        <p:spPr>
          <a:xfrm>
            <a:off x="932190" y="3676474"/>
            <a:ext cx="7200000" cy="324036"/>
          </a:xfrm>
          <a:noFill/>
          <a:effectLst>
            <a:outerShdw blurRad="50800" dist="12700" dir="5400000" sx="29000" sy="29000" algn="ctr" rotWithShape="0">
              <a:srgbClr val="E5E8EF"/>
            </a:outerShdw>
          </a:effectLst>
        </p:spPr>
        <p:txBody>
          <a:bodyPr vert="horz" lIns="180000" tIns="36000" rIns="180000" bIns="36000" rtlCol="0" anchor="ctr">
            <a:normAutofit/>
          </a:bodyPr>
          <a:lstStyle>
            <a:lvl1pPr marL="0" indent="0" algn="ctr" defTabSz="914400" rtl="0" eaLnBrk="1" latinLnBrk="0" hangingPunct="1">
              <a:spcBef>
                <a:spcPct val="0"/>
              </a:spcBef>
              <a:buNone/>
              <a:defRPr lang="pt-BR" sz="1600" b="1" kern="1200" dirty="0">
                <a:solidFill>
                  <a:schemeClr val="tx1">
                    <a:lumMod val="65000"/>
                    <a:lumOff val="35000"/>
                  </a:schemeClr>
                </a:solidFill>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pt-BR" dirty="0"/>
          </a:p>
        </p:txBody>
      </p:sp>
      <p:pic>
        <p:nvPicPr>
          <p:cNvPr id="8" name="Imagem 7" descr="Logomarca ABR - Digital.png"/>
          <p:cNvPicPr>
            <a:picLocks noChangeAspect="1"/>
          </p:cNvPicPr>
          <p:nvPr userDrawn="1"/>
        </p:nvPicPr>
        <p:blipFill>
          <a:blip r:embed="rId3" cstate="print"/>
          <a:stretch>
            <a:fillRect/>
          </a:stretch>
        </p:blipFill>
        <p:spPr>
          <a:xfrm>
            <a:off x="2438397" y="901380"/>
            <a:ext cx="4268791" cy="1679252"/>
          </a:xfrm>
          <a:prstGeom prst="rect">
            <a:avLst/>
          </a:prstGeom>
        </p:spPr>
      </p:pic>
      <p:sp>
        <p:nvSpPr>
          <p:cNvPr id="11" name="Espaço Reservado para Título 1"/>
          <p:cNvSpPr>
            <a:spLocks noGrp="1"/>
          </p:cNvSpPr>
          <p:nvPr>
            <p:ph type="title"/>
          </p:nvPr>
        </p:nvSpPr>
        <p:spPr>
          <a:xfrm>
            <a:off x="932190" y="2812468"/>
            <a:ext cx="7200000" cy="810000"/>
          </a:xfrm>
          <a:prstGeom prst="rect">
            <a:avLst/>
          </a:prstGeom>
        </p:spPr>
        <p:txBody>
          <a:bodyPr vert="horz" lIns="180000" tIns="0" rIns="180000" bIns="93600" rtlCol="0" anchor="b">
            <a:normAutofit/>
          </a:bodyPr>
          <a:lstStyle>
            <a:lvl1pPr algn="ctr">
              <a:defRPr sz="3200">
                <a:solidFill>
                  <a:schemeClr val="tx2">
                    <a:lumMod val="75000"/>
                  </a:schemeClr>
                </a:solidFill>
                <a:effectLst>
                  <a:outerShdw blurRad="50800" dist="63500" dir="2700000" algn="tl" rotWithShape="0">
                    <a:schemeClr val="bg1">
                      <a:lumMod val="50000"/>
                      <a:alpha val="40000"/>
                    </a:schemeClr>
                  </a:outerShdw>
                </a:effectLst>
              </a:defRPr>
            </a:lvl1pPr>
          </a:lstStyle>
          <a:p>
            <a:r>
              <a:rPr lang="pt-BR" dirty="0"/>
              <a:t>Clique para editar o estilo do título mestre</a:t>
            </a:r>
          </a:p>
        </p:txBody>
      </p:sp>
      <p:sp>
        <p:nvSpPr>
          <p:cNvPr id="9" name="Retângulo 8"/>
          <p:cNvSpPr/>
          <p:nvPr userDrawn="1"/>
        </p:nvSpPr>
        <p:spPr>
          <a:xfrm>
            <a:off x="323528" y="4222242"/>
            <a:ext cx="8740852" cy="941796"/>
          </a:xfrm>
          <a:prstGeom prst="rect">
            <a:avLst/>
          </a:prstGeom>
        </p:spPr>
        <p:txBody>
          <a:bodyPr wrap="square" anchor="t" anchorCtr="1">
            <a:spAutoFit/>
          </a:bodyPr>
          <a:lstStyle/>
          <a:p>
            <a:pPr algn="just">
              <a:lnSpc>
                <a:spcPct val="115000"/>
              </a:lnSpc>
              <a:spcAft>
                <a:spcPts val="0"/>
              </a:spcAft>
            </a:pP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As informações contidas neste documento foram compiladas pela ABR Telecom, para apreciação exclusiva de destinatários selecionados,</a:t>
            </a:r>
            <a:r>
              <a:rPr lang="pt-BR" sz="800" i="1" baseline="0" dirty="0">
                <a:solidFill>
                  <a:schemeClr val="tx2"/>
                </a:solidFill>
                <a:latin typeface="Calibri" panose="020F0502020204030204" pitchFamily="34" charset="0"/>
                <a:ea typeface="Times New Roman" panose="02020603050405020304" pitchFamily="18" charset="0"/>
                <a:cs typeface="Segoe UI" panose="020B0502040204020203" pitchFamily="34" charset="0"/>
              </a:rPr>
              <a:t> ou </a:t>
            </a: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seja, este documento é destinado exclusivamente para a(s) pessoa(s) a quem é dirigido, podendo conter informação confidencial e legalmente protegida. Este documento não poderá ser reproduzido, no todo ou em parte, ou ser distribuído a outros destinatários sem o consentimento prévio e por escrito da ABR Telecom.</a:t>
            </a:r>
          </a:p>
          <a:p>
            <a:pPr algn="r">
              <a:lnSpc>
                <a:spcPct val="115000"/>
              </a:lnSpc>
              <a:spcAft>
                <a:spcPts val="0"/>
              </a:spcAft>
            </a:pPr>
            <a:endPar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endParaRPr>
          </a:p>
          <a:p>
            <a:pPr algn="r">
              <a:lnSpc>
                <a:spcPct val="115000"/>
              </a:lnSpc>
              <a:spcAft>
                <a:spcPts val="0"/>
              </a:spcAft>
            </a:pPr>
            <a:r>
              <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Classificação:</a:t>
            </a:r>
            <a:r>
              <a:rPr lang="pt-BR" sz="800" b="0" i="1" baseline="0" dirty="0">
                <a:solidFill>
                  <a:schemeClr val="tx2"/>
                </a:solidFill>
                <a:latin typeface="Calibri" panose="020F0502020204030204" pitchFamily="34" charset="0"/>
                <a:ea typeface="Times New Roman" panose="02020603050405020304" pitchFamily="18" charset="0"/>
                <a:cs typeface="Segoe UI" panose="020B0502040204020203" pitchFamily="34" charset="0"/>
              </a:rPr>
              <a:t> </a:t>
            </a:r>
            <a:r>
              <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Informação Confidencial.</a:t>
            </a:r>
            <a:endPar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endParaRPr>
          </a:p>
          <a:p>
            <a:pPr algn="r">
              <a:lnSpc>
                <a:spcPct val="115000"/>
              </a:lnSpc>
              <a:spcAft>
                <a:spcPts val="0"/>
              </a:spcAft>
            </a:pP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 2018 ABR Telecom</a:t>
            </a:r>
            <a:endParaRPr lang="pt-BR" sz="800" i="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5450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a:xfrm>
            <a:off x="0" y="627534"/>
            <a:ext cx="9144000" cy="4087356"/>
          </a:xfrm>
        </p:spPr>
        <p:txBody>
          <a:body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Data 3"/>
          <p:cNvSpPr>
            <a:spLocks noGrp="1"/>
          </p:cNvSpPr>
          <p:nvPr>
            <p:ph type="dt" sz="half" idx="10"/>
          </p:nvPr>
        </p:nvSpPr>
        <p:spPr/>
        <p:txBody>
          <a:bodyPr/>
          <a:lstStyle/>
          <a:p>
            <a:endParaRPr lang="pt-BR"/>
          </a:p>
        </p:txBody>
      </p:sp>
      <p:sp>
        <p:nvSpPr>
          <p:cNvPr id="5" name="Espaço Reservado para Rodapé 4"/>
          <p:cNvSpPr>
            <a:spLocks noGrp="1"/>
          </p:cNvSpPr>
          <p:nvPr>
            <p:ph type="ftr" sz="quarter" idx="11"/>
          </p:nvPr>
        </p:nvSpPr>
        <p:spPr/>
        <p:txBody>
          <a:bodyPr/>
          <a:lstStyle/>
          <a:p>
            <a:r>
              <a:rPr lang="pt-BR"/>
              <a:t>Seleção Grupos sem PMS - 2019</a:t>
            </a:r>
          </a:p>
        </p:txBody>
      </p:sp>
      <p:sp>
        <p:nvSpPr>
          <p:cNvPr id="6" name="Espaço Reservado para Número de Slide 5"/>
          <p:cNvSpPr>
            <a:spLocks noGrp="1"/>
          </p:cNvSpPr>
          <p:nvPr>
            <p:ph type="sldNum" sz="quarter" idx="12"/>
          </p:nvPr>
        </p:nvSpPr>
        <p:spPr/>
        <p:txBody>
          <a:bodyPr/>
          <a:lstStyle/>
          <a:p>
            <a:fld id="{7EF9BE47-54B7-4373-B1E3-336F652FF409}" type="slidenum">
              <a:rPr lang="pt-BR" smtClean="0"/>
              <a:pPr/>
              <a:t>‹nº›</a:t>
            </a:fld>
            <a:endParaRPr lang="pt-BR"/>
          </a:p>
        </p:txBody>
      </p:sp>
    </p:spTree>
    <p:extLst>
      <p:ext uri="{BB962C8B-B14F-4D97-AF65-F5344CB8AC3E}">
        <p14:creationId xmlns:p14="http://schemas.microsoft.com/office/powerpoint/2010/main" val="2036765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ssinatura">
    <p:spTree>
      <p:nvGrpSpPr>
        <p:cNvPr id="1" name=""/>
        <p:cNvGrpSpPr/>
        <p:nvPr/>
      </p:nvGrpSpPr>
      <p:grpSpPr>
        <a:xfrm>
          <a:off x="0" y="0"/>
          <a:ext cx="0" cy="0"/>
          <a:chOff x="0" y="0"/>
          <a:chExt cx="0" cy="0"/>
        </a:xfrm>
      </p:grpSpPr>
      <p:sp>
        <p:nvSpPr>
          <p:cNvPr id="10" name="Retângulo 9"/>
          <p:cNvSpPr/>
          <p:nvPr userDrawn="1"/>
        </p:nvSpPr>
        <p:spPr>
          <a:xfrm>
            <a:off x="0" y="0"/>
            <a:ext cx="9144000" cy="5143500"/>
          </a:xfrm>
          <a:prstGeom prst="rect">
            <a:avLst/>
          </a:prstGeom>
          <a:gradFill>
            <a:gsLst>
              <a:gs pos="0">
                <a:srgbClr val="E5E8EF"/>
              </a:gs>
              <a:gs pos="5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descr="Wireframe.png"/>
          <p:cNvPicPr>
            <a:picLocks noChangeAspect="1"/>
          </p:cNvPicPr>
          <p:nvPr userDrawn="1"/>
        </p:nvPicPr>
        <p:blipFill>
          <a:blip r:embed="rId2" cstate="print"/>
          <a:srcRect l="6133" r="2341" b="32318"/>
          <a:stretch>
            <a:fillRect/>
          </a:stretch>
        </p:blipFill>
        <p:spPr>
          <a:xfrm>
            <a:off x="0" y="2450414"/>
            <a:ext cx="9144000" cy="2693086"/>
          </a:xfrm>
          <a:prstGeom prst="rect">
            <a:avLst/>
          </a:prstGeom>
        </p:spPr>
      </p:pic>
      <p:sp>
        <p:nvSpPr>
          <p:cNvPr id="11" name="Espaço Reservado para Título 1"/>
          <p:cNvSpPr>
            <a:spLocks noGrp="1"/>
          </p:cNvSpPr>
          <p:nvPr>
            <p:ph type="title"/>
          </p:nvPr>
        </p:nvSpPr>
        <p:spPr>
          <a:xfrm>
            <a:off x="972000" y="2085696"/>
            <a:ext cx="7200000" cy="810000"/>
          </a:xfrm>
          <a:prstGeom prst="rect">
            <a:avLst/>
          </a:prstGeom>
        </p:spPr>
        <p:txBody>
          <a:bodyPr vert="horz" lIns="180000" tIns="0" rIns="180000" bIns="93600" rtlCol="0" anchor="ctr">
            <a:noAutofit/>
          </a:bodyPr>
          <a:lstStyle>
            <a:lvl1pPr algn="ctr">
              <a:defRPr sz="4000">
                <a:solidFill>
                  <a:schemeClr val="tx2">
                    <a:lumMod val="75000"/>
                  </a:schemeClr>
                </a:solidFill>
                <a:effectLst>
                  <a:outerShdw blurRad="38100" dist="38100" dir="2700000" algn="tl">
                    <a:schemeClr val="bg1">
                      <a:lumMod val="50000"/>
                      <a:alpha val="43000"/>
                    </a:schemeClr>
                  </a:outerShdw>
                </a:effectLst>
              </a:defRPr>
            </a:lvl1pPr>
          </a:lstStyle>
          <a:p>
            <a:r>
              <a:rPr lang="pt-BR" dirty="0"/>
              <a:t>Clique para editar o estilo do título mestre</a:t>
            </a:r>
          </a:p>
        </p:txBody>
      </p:sp>
      <p:sp>
        <p:nvSpPr>
          <p:cNvPr id="3" name="Subtítulo 2"/>
          <p:cNvSpPr>
            <a:spLocks noGrp="1"/>
          </p:cNvSpPr>
          <p:nvPr>
            <p:ph type="subTitle" idx="1"/>
          </p:nvPr>
        </p:nvSpPr>
        <p:spPr>
          <a:xfrm>
            <a:off x="206565" y="3824825"/>
            <a:ext cx="5976664" cy="1080120"/>
          </a:xfrm>
          <a:noFill/>
          <a:effectLst>
            <a:outerShdw blurRad="50800" dist="12700" dir="5400000" sx="29000" sy="29000" algn="ctr" rotWithShape="0">
              <a:srgbClr val="E5E8EF"/>
            </a:outerShdw>
          </a:effectLst>
        </p:spPr>
        <p:txBody>
          <a:bodyPr vert="horz" lIns="36000" tIns="36000" rIns="36000" bIns="36000" rtlCol="0" anchor="t">
            <a:normAutofit/>
          </a:bodyPr>
          <a:lstStyle>
            <a:lvl1pPr marL="0" indent="0" algn="l" defTabSz="914400" rtl="0" eaLnBrk="1" latinLnBrk="0" hangingPunct="1">
              <a:spcBef>
                <a:spcPct val="0"/>
              </a:spcBef>
              <a:buNone/>
              <a:defRPr lang="pt-BR" sz="1800" b="0" kern="1200" dirty="0">
                <a:solidFill>
                  <a:schemeClr val="tx1">
                    <a:lumMod val="50000"/>
                    <a:lumOff val="50000"/>
                  </a:schemeClr>
                </a:solidFill>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pt-BR" dirty="0"/>
          </a:p>
        </p:txBody>
      </p:sp>
      <p:sp>
        <p:nvSpPr>
          <p:cNvPr id="9" name="Retângulo 8"/>
          <p:cNvSpPr/>
          <p:nvPr userDrawn="1"/>
        </p:nvSpPr>
        <p:spPr>
          <a:xfrm>
            <a:off x="209634" y="101052"/>
            <a:ext cx="8740852" cy="941796"/>
          </a:xfrm>
          <a:prstGeom prst="rect">
            <a:avLst/>
          </a:prstGeom>
        </p:spPr>
        <p:txBody>
          <a:bodyPr wrap="square" anchor="t" anchorCtr="1">
            <a:spAutoFit/>
          </a:bodyPr>
          <a:lstStyle/>
          <a:p>
            <a:pPr algn="just">
              <a:lnSpc>
                <a:spcPct val="115000"/>
              </a:lnSpc>
              <a:spcAft>
                <a:spcPts val="0"/>
              </a:spcAft>
            </a:pP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As informações contidas neste documento foram compiladas pela ABR Telecom, para apreciação exclusiva de destinatários selecionados,</a:t>
            </a:r>
            <a:r>
              <a:rPr lang="pt-BR" sz="800" i="1" baseline="0" dirty="0">
                <a:solidFill>
                  <a:schemeClr val="tx2"/>
                </a:solidFill>
                <a:latin typeface="Calibri" panose="020F0502020204030204" pitchFamily="34" charset="0"/>
                <a:ea typeface="Times New Roman" panose="02020603050405020304" pitchFamily="18" charset="0"/>
                <a:cs typeface="Segoe UI" panose="020B0502040204020203" pitchFamily="34" charset="0"/>
              </a:rPr>
              <a:t> ou </a:t>
            </a: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seja, este documento é destinado exclusivamente para a(s) pessoa(s) a quem é dirigido, podendo conter informação confidencial e legalmente protegida. Este documento não poderá ser reproduzido, no todo ou em parte, ou ser distribuído a outros destinatários sem o consentimento prévio e por escrito da ABR Telecom.</a:t>
            </a:r>
          </a:p>
          <a:p>
            <a:pPr algn="r">
              <a:lnSpc>
                <a:spcPct val="115000"/>
              </a:lnSpc>
              <a:spcAft>
                <a:spcPts val="0"/>
              </a:spcAft>
            </a:pPr>
            <a:endPar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endParaRPr>
          </a:p>
          <a:p>
            <a:pPr algn="r">
              <a:lnSpc>
                <a:spcPct val="115000"/>
              </a:lnSpc>
              <a:spcAft>
                <a:spcPts val="0"/>
              </a:spcAft>
            </a:pPr>
            <a:r>
              <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Classificação:</a:t>
            </a:r>
            <a:r>
              <a:rPr lang="pt-BR" sz="800" b="0" i="1" baseline="0" dirty="0">
                <a:solidFill>
                  <a:schemeClr val="tx2"/>
                </a:solidFill>
                <a:latin typeface="Calibri" panose="020F0502020204030204" pitchFamily="34" charset="0"/>
                <a:ea typeface="Times New Roman" panose="02020603050405020304" pitchFamily="18" charset="0"/>
                <a:cs typeface="Segoe UI" panose="020B0502040204020203" pitchFamily="34" charset="0"/>
              </a:rPr>
              <a:t> </a:t>
            </a:r>
            <a:r>
              <a:rPr lang="pt-BR" sz="800" b="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Informação Confidencial.</a:t>
            </a:r>
            <a:endPar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endParaRPr>
          </a:p>
          <a:p>
            <a:pPr algn="r">
              <a:lnSpc>
                <a:spcPct val="115000"/>
              </a:lnSpc>
              <a:spcAft>
                <a:spcPts val="0"/>
              </a:spcAft>
            </a:pPr>
            <a:r>
              <a:rPr lang="pt-BR" sz="800" i="1" dirty="0">
                <a:solidFill>
                  <a:schemeClr val="tx2"/>
                </a:solidFill>
                <a:latin typeface="Calibri" panose="020F0502020204030204" pitchFamily="34" charset="0"/>
                <a:ea typeface="Times New Roman" panose="02020603050405020304" pitchFamily="18" charset="0"/>
                <a:cs typeface="Segoe UI" panose="020B0502040204020203" pitchFamily="34" charset="0"/>
              </a:rPr>
              <a:t>© 2018 ABR Telecom</a:t>
            </a:r>
            <a:endParaRPr lang="pt-BR" sz="800" i="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agem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08304" y="3441659"/>
            <a:ext cx="1512168" cy="1512168"/>
          </a:xfrm>
          <a:prstGeom prst="rect">
            <a:avLst/>
          </a:prstGeom>
        </p:spPr>
      </p:pic>
    </p:spTree>
    <p:extLst>
      <p:ext uri="{BB962C8B-B14F-4D97-AF65-F5344CB8AC3E}">
        <p14:creationId xmlns:p14="http://schemas.microsoft.com/office/powerpoint/2010/main" val="158004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Indice">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4" name="Espaço Reservado para Data 3"/>
          <p:cNvSpPr>
            <a:spLocks noGrp="1"/>
          </p:cNvSpPr>
          <p:nvPr>
            <p:ph type="dt" sz="half" idx="10"/>
          </p:nvPr>
        </p:nvSpPr>
        <p:spPr/>
        <p:txBody>
          <a:bodyPr/>
          <a:lstStyle/>
          <a:p>
            <a:endParaRPr lang="pt-BR"/>
          </a:p>
        </p:txBody>
      </p:sp>
      <p:sp>
        <p:nvSpPr>
          <p:cNvPr id="5" name="Espaço Reservado para Rodapé 4"/>
          <p:cNvSpPr>
            <a:spLocks noGrp="1"/>
          </p:cNvSpPr>
          <p:nvPr>
            <p:ph type="ftr" sz="quarter" idx="11"/>
          </p:nvPr>
        </p:nvSpPr>
        <p:spPr/>
        <p:txBody>
          <a:bodyPr/>
          <a:lstStyle/>
          <a:p>
            <a:r>
              <a:rPr lang="pt-BR"/>
              <a:t>Seleção Grupos sem PMS - 2019</a:t>
            </a:r>
          </a:p>
        </p:txBody>
      </p:sp>
      <p:sp>
        <p:nvSpPr>
          <p:cNvPr id="6" name="Espaço Reservado para Número de Slide 5"/>
          <p:cNvSpPr>
            <a:spLocks noGrp="1"/>
          </p:cNvSpPr>
          <p:nvPr>
            <p:ph type="sldNum" sz="quarter" idx="12"/>
          </p:nvPr>
        </p:nvSpPr>
        <p:spPr/>
        <p:txBody>
          <a:bodyPr/>
          <a:lstStyle/>
          <a:p>
            <a:fld id="{D1B0B7E9-0E6E-49E4-A07B-1713E141F280}" type="slidenum">
              <a:rPr lang="pt-BR" smtClean="0"/>
              <a:pPr/>
              <a:t>‹nº›</a:t>
            </a:fld>
            <a:endParaRPr lang="pt-BR"/>
          </a:p>
        </p:txBody>
      </p:sp>
    </p:spTree>
    <p:extLst>
      <p:ext uri="{BB962C8B-B14F-4D97-AF65-F5344CB8AC3E}">
        <p14:creationId xmlns:p14="http://schemas.microsoft.com/office/powerpoint/2010/main" val="20914791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5E8EF"/>
            </a:gs>
            <a:gs pos="50000">
              <a:schemeClr val="bg1"/>
            </a:gs>
          </a:gsLst>
          <a:lin ang="5400000" scaled="1"/>
          <a:tileRect/>
        </a:gradFill>
        <a:effectLst/>
      </p:bgPr>
    </p:bg>
    <p:spTree>
      <p:nvGrpSpPr>
        <p:cNvPr id="1" name=""/>
        <p:cNvGrpSpPr/>
        <p:nvPr/>
      </p:nvGrpSpPr>
      <p:grpSpPr>
        <a:xfrm>
          <a:off x="0" y="0"/>
          <a:ext cx="0" cy="0"/>
          <a:chOff x="0" y="0"/>
          <a:chExt cx="0" cy="0"/>
        </a:xfrm>
      </p:grpSpPr>
      <p:sp>
        <p:nvSpPr>
          <p:cNvPr id="9" name="Retângulo 8"/>
          <p:cNvSpPr/>
          <p:nvPr/>
        </p:nvSpPr>
        <p:spPr>
          <a:xfrm>
            <a:off x="0" y="4731990"/>
            <a:ext cx="9144000" cy="411510"/>
          </a:xfrm>
          <a:prstGeom prst="rect">
            <a:avLst/>
          </a:prstGeom>
          <a:gradFill>
            <a:gsLst>
              <a:gs pos="0">
                <a:srgbClr val="E7E8ED"/>
              </a:gs>
              <a:gs pos="100000">
                <a:schemeClr val="bg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Arredondar Retângulo no Mesmo Canto Lateral 6"/>
          <p:cNvSpPr/>
          <p:nvPr/>
        </p:nvSpPr>
        <p:spPr>
          <a:xfrm rot="5400000">
            <a:off x="3448475" y="-3274944"/>
            <a:ext cx="405000" cy="7308000"/>
          </a:xfrm>
          <a:prstGeom prst="round2SameRect">
            <a:avLst>
              <a:gd name="adj1" fmla="val 50000"/>
              <a:gd name="adj2" fmla="val 0"/>
            </a:avLst>
          </a:prstGeom>
          <a:solidFill>
            <a:srgbClr val="6E77A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Espaço Reservado para Título 1"/>
          <p:cNvSpPr>
            <a:spLocks noGrp="1"/>
          </p:cNvSpPr>
          <p:nvPr>
            <p:ph type="title"/>
          </p:nvPr>
        </p:nvSpPr>
        <p:spPr>
          <a:xfrm>
            <a:off x="0" y="0"/>
            <a:ext cx="9144000" cy="573528"/>
          </a:xfrm>
          <a:prstGeom prst="rect">
            <a:avLst/>
          </a:prstGeom>
        </p:spPr>
        <p:txBody>
          <a:bodyPr vert="horz" lIns="180000" tIns="0" rIns="180000" bIns="21600" rtlCol="0" anchor="b">
            <a:normAutofit/>
          </a:bodyPr>
          <a:lstStyle/>
          <a:p>
            <a:r>
              <a:rPr lang="pt-BR" dirty="0"/>
              <a:t>Clique para editar o estilo do título mestre</a:t>
            </a:r>
          </a:p>
        </p:txBody>
      </p:sp>
      <p:sp>
        <p:nvSpPr>
          <p:cNvPr id="3" name="Espaço Reservado para Texto 2"/>
          <p:cNvSpPr>
            <a:spLocks noGrp="1"/>
          </p:cNvSpPr>
          <p:nvPr>
            <p:ph type="body" idx="1"/>
          </p:nvPr>
        </p:nvSpPr>
        <p:spPr>
          <a:xfrm>
            <a:off x="0" y="627534"/>
            <a:ext cx="9144000" cy="4087356"/>
          </a:xfrm>
          <a:prstGeom prst="rect">
            <a:avLst/>
          </a:prstGeom>
        </p:spPr>
        <p:txBody>
          <a:bodyPr vert="horz" lIns="144000" tIns="72000" rIns="144000" bIns="180000" rtlCol="0">
            <a:normAutofit/>
          </a:body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Data 3"/>
          <p:cNvSpPr>
            <a:spLocks noGrp="1"/>
          </p:cNvSpPr>
          <p:nvPr>
            <p:ph type="dt" sz="half" idx="2"/>
          </p:nvPr>
        </p:nvSpPr>
        <p:spPr>
          <a:xfrm>
            <a:off x="7510466" y="4824949"/>
            <a:ext cx="1062062" cy="227550"/>
          </a:xfrm>
          <a:prstGeom prst="rect">
            <a:avLst/>
          </a:prstGeom>
        </p:spPr>
        <p:txBody>
          <a:bodyPr vert="horz" lIns="91440" tIns="45720" rIns="91440" bIns="45720" rtlCol="0" anchor="ctr"/>
          <a:lstStyle>
            <a:lvl1pPr marL="0" algn="ctr" defTabSz="914400" rtl="0" eaLnBrk="1" latinLnBrk="0" hangingPunct="1">
              <a:defRPr lang="pt-BR" sz="1200" b="1" kern="1200" smtClean="0">
                <a:solidFill>
                  <a:srgbClr val="666666"/>
                </a:solidFill>
                <a:latin typeface="+mn-lt"/>
                <a:ea typeface="+mn-ea"/>
                <a:cs typeface="+mn-cs"/>
              </a:defRPr>
            </a:lvl1pPr>
          </a:lstStyle>
          <a:p>
            <a:endParaRPr lang="pt-BR"/>
          </a:p>
        </p:txBody>
      </p:sp>
      <p:sp>
        <p:nvSpPr>
          <p:cNvPr id="5" name="Espaço Reservado para Rodapé 4"/>
          <p:cNvSpPr>
            <a:spLocks noGrp="1"/>
          </p:cNvSpPr>
          <p:nvPr>
            <p:ph type="ftr" sz="quarter" idx="3"/>
          </p:nvPr>
        </p:nvSpPr>
        <p:spPr>
          <a:xfrm>
            <a:off x="1785918" y="4800743"/>
            <a:ext cx="5572164" cy="273844"/>
          </a:xfrm>
          <a:prstGeom prst="rect">
            <a:avLst/>
          </a:prstGeom>
        </p:spPr>
        <p:txBody>
          <a:bodyPr vert="horz" lIns="91440" tIns="45720" rIns="91440" bIns="45720" rtlCol="0" anchor="ctr"/>
          <a:lstStyle>
            <a:lvl1pPr marL="0" algn="ctr" defTabSz="914400" rtl="0" eaLnBrk="1" latinLnBrk="0" hangingPunct="1">
              <a:defRPr lang="pt-BR" sz="1200" b="1" kern="1200" dirty="0" smtClean="0">
                <a:solidFill>
                  <a:srgbClr val="666666"/>
                </a:solidFill>
                <a:latin typeface="+mn-lt"/>
                <a:ea typeface="+mn-ea"/>
                <a:cs typeface="+mn-cs"/>
              </a:defRPr>
            </a:lvl1pPr>
          </a:lstStyle>
          <a:p>
            <a:r>
              <a:rPr lang="pt-BR"/>
              <a:t>Seleção Grupos sem PMS - 2019</a:t>
            </a:r>
          </a:p>
        </p:txBody>
      </p:sp>
      <p:sp>
        <p:nvSpPr>
          <p:cNvPr id="6" name="Espaço Reservado para Número de Slide 5"/>
          <p:cNvSpPr>
            <a:spLocks noGrp="1"/>
          </p:cNvSpPr>
          <p:nvPr>
            <p:ph type="sldNum" sz="quarter" idx="4"/>
          </p:nvPr>
        </p:nvSpPr>
        <p:spPr>
          <a:xfrm>
            <a:off x="142844" y="4800743"/>
            <a:ext cx="642942" cy="273844"/>
          </a:xfrm>
          <a:prstGeom prst="rect">
            <a:avLst/>
          </a:prstGeom>
        </p:spPr>
        <p:txBody>
          <a:bodyPr vert="horz" lIns="91440" tIns="45720" rIns="91440" bIns="45720" rtlCol="0" anchor="ctr"/>
          <a:lstStyle>
            <a:lvl1pPr algn="l">
              <a:defRPr sz="1200" b="1">
                <a:solidFill>
                  <a:srgbClr val="666666"/>
                </a:solidFill>
              </a:defRPr>
            </a:lvl1pPr>
          </a:lstStyle>
          <a:p>
            <a:fld id="{D1B0B7E9-0E6E-49E4-A07B-1713E141F280}" type="slidenum">
              <a:rPr lang="pt-BR" smtClean="0"/>
              <a:pPr/>
              <a:t>‹nº›</a:t>
            </a:fld>
            <a:endParaRPr lang="pt-BR"/>
          </a:p>
        </p:txBody>
      </p:sp>
      <p:pic>
        <p:nvPicPr>
          <p:cNvPr id="8" name="Imagem 7" descr="Logomarca ABR - Digital.png"/>
          <p:cNvPicPr>
            <a:picLocks noChangeAspect="1"/>
          </p:cNvPicPr>
          <p:nvPr/>
        </p:nvPicPr>
        <p:blipFill>
          <a:blip r:embed="rId5" cstate="print"/>
          <a:stretch>
            <a:fillRect/>
          </a:stretch>
        </p:blipFill>
        <p:spPr>
          <a:xfrm>
            <a:off x="7937226" y="174757"/>
            <a:ext cx="1032646" cy="4068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hf hdr="0" dt="0"/>
  <p:txStyles>
    <p:titleStyle>
      <a:lvl1pPr algn="l" defTabSz="914400" rtl="0" eaLnBrk="1" latinLnBrk="0" hangingPunct="1">
        <a:spcBef>
          <a:spcPct val="0"/>
        </a:spcBef>
        <a:buNone/>
        <a:defRPr lang="pt-BR" sz="2400" b="1" kern="1200" dirty="0" smtClean="0">
          <a:solidFill>
            <a:schemeClr val="bg1"/>
          </a:solidFill>
          <a:effectLst>
            <a:outerShdw blurRad="50800" dist="63500" dir="2700000" algn="tl"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Clr>
          <a:schemeClr val="tx2">
            <a:lumMod val="75000"/>
          </a:schemeClr>
        </a:buClr>
        <a:buFont typeface="Wingdings" pitchFamily="2" charset="2"/>
        <a:buChar char="§"/>
        <a:defRPr sz="1800" b="1" kern="1200">
          <a:solidFill>
            <a:srgbClr val="666666"/>
          </a:solidFill>
          <a:latin typeface="+mn-lt"/>
          <a:ea typeface="+mn-ea"/>
          <a:cs typeface="+mn-cs"/>
        </a:defRPr>
      </a:lvl1pPr>
      <a:lvl2pPr marL="742950" indent="-285750" algn="l" defTabSz="914400" rtl="0" eaLnBrk="1" latinLnBrk="0" hangingPunct="1">
        <a:spcBef>
          <a:spcPct val="20000"/>
        </a:spcBef>
        <a:buClr>
          <a:schemeClr val="tx2">
            <a:lumMod val="75000"/>
          </a:schemeClr>
        </a:buClr>
        <a:buFont typeface="Wingdings" pitchFamily="2" charset="2"/>
        <a:buChar char="§"/>
        <a:defRPr sz="1600" kern="1200">
          <a:solidFill>
            <a:srgbClr val="666666"/>
          </a:solidFill>
          <a:latin typeface="+mn-lt"/>
          <a:ea typeface="+mn-ea"/>
          <a:cs typeface="+mn-cs"/>
        </a:defRPr>
      </a:lvl2pPr>
      <a:lvl3pPr marL="11430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3pPr>
      <a:lvl4pPr marL="16002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4pPr>
      <a:lvl5pPr marL="20574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5E8EF"/>
            </a:gs>
            <a:gs pos="50000">
              <a:schemeClr val="bg1"/>
            </a:gs>
          </a:gsLst>
          <a:lin ang="5400000" scaled="1"/>
          <a:tileRect/>
        </a:gradFill>
        <a:effectLst/>
      </p:bgPr>
    </p:bg>
    <p:spTree>
      <p:nvGrpSpPr>
        <p:cNvPr id="1" name=""/>
        <p:cNvGrpSpPr/>
        <p:nvPr/>
      </p:nvGrpSpPr>
      <p:grpSpPr>
        <a:xfrm>
          <a:off x="0" y="0"/>
          <a:ext cx="0" cy="0"/>
          <a:chOff x="0" y="0"/>
          <a:chExt cx="0" cy="0"/>
        </a:xfrm>
      </p:grpSpPr>
      <p:sp>
        <p:nvSpPr>
          <p:cNvPr id="9" name="Retângulo 8"/>
          <p:cNvSpPr/>
          <p:nvPr userDrawn="1"/>
        </p:nvSpPr>
        <p:spPr>
          <a:xfrm>
            <a:off x="0" y="4731990"/>
            <a:ext cx="9144000" cy="411510"/>
          </a:xfrm>
          <a:prstGeom prst="rect">
            <a:avLst/>
          </a:prstGeom>
          <a:gradFill>
            <a:gsLst>
              <a:gs pos="0">
                <a:srgbClr val="E7E8ED"/>
              </a:gs>
              <a:gs pos="100000">
                <a:schemeClr val="bg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Arredondar Retângulo no Mesmo Canto Lateral 6"/>
          <p:cNvSpPr/>
          <p:nvPr userDrawn="1"/>
        </p:nvSpPr>
        <p:spPr>
          <a:xfrm rot="5400000">
            <a:off x="3448475" y="-3274944"/>
            <a:ext cx="405000" cy="7308000"/>
          </a:xfrm>
          <a:prstGeom prst="round2SameRect">
            <a:avLst>
              <a:gd name="adj1" fmla="val 50000"/>
              <a:gd name="adj2" fmla="val 0"/>
            </a:avLst>
          </a:prstGeom>
          <a:solidFill>
            <a:srgbClr val="6E77A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Espaço Reservado para Título 1"/>
          <p:cNvSpPr>
            <a:spLocks noGrp="1"/>
          </p:cNvSpPr>
          <p:nvPr>
            <p:ph type="title"/>
          </p:nvPr>
        </p:nvSpPr>
        <p:spPr>
          <a:xfrm>
            <a:off x="0" y="0"/>
            <a:ext cx="9144000" cy="573528"/>
          </a:xfrm>
          <a:prstGeom prst="rect">
            <a:avLst/>
          </a:prstGeom>
        </p:spPr>
        <p:txBody>
          <a:bodyPr vert="horz" lIns="180000" tIns="0" rIns="180000" bIns="21600" rtlCol="0" anchor="b">
            <a:normAutofit/>
          </a:bodyPr>
          <a:lstStyle/>
          <a:p>
            <a:r>
              <a:rPr lang="pt-BR" dirty="0"/>
              <a:t>Clique para editar o estilo do título mestre</a:t>
            </a:r>
          </a:p>
        </p:txBody>
      </p:sp>
      <p:sp>
        <p:nvSpPr>
          <p:cNvPr id="3" name="Espaço Reservado para Texto 2"/>
          <p:cNvSpPr>
            <a:spLocks noGrp="1"/>
          </p:cNvSpPr>
          <p:nvPr>
            <p:ph type="body" idx="1"/>
          </p:nvPr>
        </p:nvSpPr>
        <p:spPr>
          <a:xfrm>
            <a:off x="0" y="627534"/>
            <a:ext cx="9144000" cy="4087356"/>
          </a:xfrm>
          <a:prstGeom prst="rect">
            <a:avLst/>
          </a:prstGeom>
        </p:spPr>
        <p:txBody>
          <a:bodyPr vert="horz" lIns="144000" tIns="72000" rIns="144000" bIns="180000" rtlCol="0">
            <a:normAutofit/>
          </a:body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Data 3"/>
          <p:cNvSpPr>
            <a:spLocks noGrp="1"/>
          </p:cNvSpPr>
          <p:nvPr>
            <p:ph type="dt" sz="half" idx="2"/>
          </p:nvPr>
        </p:nvSpPr>
        <p:spPr>
          <a:xfrm>
            <a:off x="7510466" y="4824949"/>
            <a:ext cx="1062062" cy="227550"/>
          </a:xfrm>
          <a:prstGeom prst="rect">
            <a:avLst/>
          </a:prstGeom>
        </p:spPr>
        <p:txBody>
          <a:bodyPr vert="horz" lIns="91440" tIns="45720" rIns="91440" bIns="45720" rtlCol="0" anchor="ctr"/>
          <a:lstStyle>
            <a:lvl1pPr marL="0" algn="ctr" defTabSz="914400" rtl="0" eaLnBrk="1" latinLnBrk="0" hangingPunct="1">
              <a:defRPr lang="pt-BR" sz="1200" b="1" kern="1200" smtClean="0">
                <a:solidFill>
                  <a:srgbClr val="666666"/>
                </a:solidFill>
                <a:latin typeface="+mn-lt"/>
                <a:ea typeface="+mn-ea"/>
                <a:cs typeface="+mn-cs"/>
              </a:defRPr>
            </a:lvl1pPr>
          </a:lstStyle>
          <a:p>
            <a:endParaRPr lang="pt-BR" dirty="0"/>
          </a:p>
        </p:txBody>
      </p:sp>
      <p:sp>
        <p:nvSpPr>
          <p:cNvPr id="5" name="Espaço Reservado para Rodapé 4"/>
          <p:cNvSpPr>
            <a:spLocks noGrp="1"/>
          </p:cNvSpPr>
          <p:nvPr>
            <p:ph type="ftr" sz="quarter" idx="3"/>
          </p:nvPr>
        </p:nvSpPr>
        <p:spPr>
          <a:xfrm>
            <a:off x="1785918" y="4800743"/>
            <a:ext cx="5572164" cy="273844"/>
          </a:xfrm>
          <a:prstGeom prst="rect">
            <a:avLst/>
          </a:prstGeom>
        </p:spPr>
        <p:txBody>
          <a:bodyPr vert="horz" lIns="91440" tIns="45720" rIns="91440" bIns="45720" rtlCol="0" anchor="ctr"/>
          <a:lstStyle>
            <a:lvl1pPr marL="0" algn="ctr" defTabSz="914400" rtl="0" eaLnBrk="1" latinLnBrk="0" hangingPunct="1">
              <a:defRPr lang="pt-BR" sz="1200" b="1" kern="1200" dirty="0" smtClean="0">
                <a:solidFill>
                  <a:srgbClr val="666666"/>
                </a:solidFill>
                <a:latin typeface="+mn-lt"/>
                <a:ea typeface="+mn-ea"/>
                <a:cs typeface="+mn-cs"/>
              </a:defRPr>
            </a:lvl1pPr>
          </a:lstStyle>
          <a:p>
            <a:r>
              <a:rPr lang="pt-BR"/>
              <a:t>Seleção Grupos sem PMS - 2019</a:t>
            </a:r>
            <a:endParaRPr lang="pt-BR" dirty="0"/>
          </a:p>
        </p:txBody>
      </p:sp>
      <p:sp>
        <p:nvSpPr>
          <p:cNvPr id="6" name="Espaço Reservado para Número de Slide 5"/>
          <p:cNvSpPr>
            <a:spLocks noGrp="1"/>
          </p:cNvSpPr>
          <p:nvPr>
            <p:ph type="sldNum" sz="quarter" idx="4"/>
          </p:nvPr>
        </p:nvSpPr>
        <p:spPr>
          <a:xfrm>
            <a:off x="142844" y="4800743"/>
            <a:ext cx="642942" cy="273844"/>
          </a:xfrm>
          <a:prstGeom prst="rect">
            <a:avLst/>
          </a:prstGeom>
        </p:spPr>
        <p:txBody>
          <a:bodyPr vert="horz" lIns="91440" tIns="45720" rIns="91440" bIns="45720" rtlCol="0" anchor="ctr"/>
          <a:lstStyle>
            <a:lvl1pPr algn="l">
              <a:defRPr sz="1200" b="1">
                <a:solidFill>
                  <a:srgbClr val="666666"/>
                </a:solidFill>
              </a:defRPr>
            </a:lvl1pPr>
          </a:lstStyle>
          <a:p>
            <a:fld id="{7EF9BE47-54B7-4373-B1E3-336F652FF409}" type="slidenum">
              <a:rPr lang="pt-BR" smtClean="0"/>
              <a:pPr/>
              <a:t>‹nº›</a:t>
            </a:fld>
            <a:endParaRPr lang="pt-BR" dirty="0"/>
          </a:p>
        </p:txBody>
      </p:sp>
      <p:pic>
        <p:nvPicPr>
          <p:cNvPr id="11" name="Imagem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8424" y="84525"/>
            <a:ext cx="615017" cy="615017"/>
          </a:xfrm>
          <a:prstGeom prst="rect">
            <a:avLst/>
          </a:prstGeom>
        </p:spPr>
      </p:pic>
    </p:spTree>
    <p:extLst>
      <p:ext uri="{BB962C8B-B14F-4D97-AF65-F5344CB8AC3E}">
        <p14:creationId xmlns:p14="http://schemas.microsoft.com/office/powerpoint/2010/main" val="203007316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hdr="0" dt="0"/>
  <p:txStyles>
    <p:titleStyle>
      <a:lvl1pPr algn="l" defTabSz="914400" rtl="0" eaLnBrk="1" latinLnBrk="0" hangingPunct="1">
        <a:spcBef>
          <a:spcPct val="0"/>
        </a:spcBef>
        <a:buNone/>
        <a:defRPr lang="pt-BR" sz="2400" b="1" kern="1200" dirty="0" smtClean="0">
          <a:solidFill>
            <a:schemeClr val="bg1"/>
          </a:solidFill>
          <a:effectLst>
            <a:outerShdw blurRad="50800" dist="63500" dir="2700000" algn="tl"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Clr>
          <a:schemeClr val="tx2">
            <a:lumMod val="75000"/>
          </a:schemeClr>
        </a:buClr>
        <a:buFont typeface="Wingdings" pitchFamily="2" charset="2"/>
        <a:buChar char="§"/>
        <a:defRPr sz="1800" b="1" kern="1200">
          <a:solidFill>
            <a:srgbClr val="666666"/>
          </a:solidFill>
          <a:latin typeface="+mn-lt"/>
          <a:ea typeface="+mn-ea"/>
          <a:cs typeface="+mn-cs"/>
        </a:defRPr>
      </a:lvl1pPr>
      <a:lvl2pPr marL="742950" indent="-285750" algn="l" defTabSz="914400" rtl="0" eaLnBrk="1" latinLnBrk="0" hangingPunct="1">
        <a:spcBef>
          <a:spcPct val="20000"/>
        </a:spcBef>
        <a:buClr>
          <a:schemeClr val="tx2">
            <a:lumMod val="75000"/>
          </a:schemeClr>
        </a:buClr>
        <a:buFont typeface="Wingdings" pitchFamily="2" charset="2"/>
        <a:buChar char="§"/>
        <a:defRPr sz="1600" kern="1200">
          <a:solidFill>
            <a:srgbClr val="666666"/>
          </a:solidFill>
          <a:latin typeface="+mn-lt"/>
          <a:ea typeface="+mn-ea"/>
          <a:cs typeface="+mn-cs"/>
        </a:defRPr>
      </a:lvl2pPr>
      <a:lvl3pPr marL="11430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3pPr>
      <a:lvl4pPr marL="16002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4pPr>
      <a:lvl5pPr marL="2057400" indent="-228600" algn="l" defTabSz="914400" rtl="0" eaLnBrk="1" latinLnBrk="0" hangingPunct="1">
        <a:spcBef>
          <a:spcPct val="20000"/>
        </a:spcBef>
        <a:buClr>
          <a:schemeClr val="tx2">
            <a:lumMod val="75000"/>
          </a:schemeClr>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50825" y="2913878"/>
            <a:ext cx="8642349" cy="810000"/>
          </a:xfrm>
        </p:spPr>
        <p:txBody>
          <a:bodyPr anchor="ctr" anchorCtr="0">
            <a:noAutofit/>
          </a:bodyPr>
          <a:lstStyle/>
          <a:p>
            <a:r>
              <a:rPr lang="pt-BR" sz="2800" dirty="0"/>
              <a:t>Seleção das Representações dos Grupos Econômicos sem PMS - 2019</a:t>
            </a:r>
            <a:endParaRPr lang="pt-BR" sz="2400" dirty="0"/>
          </a:p>
        </p:txBody>
      </p:sp>
    </p:spTree>
    <p:extLst>
      <p:ext uri="{BB962C8B-B14F-4D97-AF65-F5344CB8AC3E}">
        <p14:creationId xmlns:p14="http://schemas.microsoft.com/office/powerpoint/2010/main" val="138879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50825" y="648618"/>
            <a:ext cx="8642350" cy="3867348"/>
          </a:xfrm>
        </p:spPr>
        <p:txBody>
          <a:bodyPr rtlCol="0">
            <a:noAutofit/>
          </a:bodyPr>
          <a:lstStyle/>
          <a:p>
            <a:pPr marL="0" indent="0" algn="just">
              <a:lnSpc>
                <a:spcPts val="1600"/>
              </a:lnSpc>
              <a:spcBef>
                <a:spcPts val="600"/>
              </a:spcBef>
              <a:spcAft>
                <a:spcPts val="600"/>
              </a:spcAft>
              <a:buClr>
                <a:srgbClr val="0066FF"/>
              </a:buClr>
              <a:buNone/>
              <a:defRPr/>
            </a:pPr>
            <a:r>
              <a:rPr lang="pt-BR" sz="1600" kern="0" dirty="0">
                <a:solidFill>
                  <a:srgbClr val="000099"/>
                </a:solidFill>
                <a:latin typeface="Calibri" panose="020F0502020204030204" pitchFamily="34" charset="0"/>
                <a:cs typeface="Calibri" panose="020F0502020204030204" pitchFamily="34" charset="0"/>
              </a:rPr>
              <a:t>Contexto:</a:t>
            </a:r>
          </a:p>
          <a:p>
            <a:pPr marL="268288" indent="-268288" algn="just">
              <a:lnSpc>
                <a:spcPts val="1600"/>
              </a:lnSpc>
              <a:spcBef>
                <a:spcPts val="600"/>
              </a:spcBef>
              <a:spcAft>
                <a:spcPts val="600"/>
              </a:spcAft>
              <a:buClr>
                <a:srgbClr val="0066FF"/>
              </a:buClr>
              <a:defRPr/>
            </a:pPr>
            <a:r>
              <a:rPr lang="pt-BR" sz="1600" b="0" kern="0" dirty="0">
                <a:solidFill>
                  <a:srgbClr val="000099"/>
                </a:solidFill>
                <a:latin typeface="Calibri" panose="020F0502020204030204" pitchFamily="34" charset="0"/>
                <a:cs typeface="Calibri" panose="020F0502020204030204" pitchFamily="34" charset="0"/>
              </a:rPr>
              <a:t>Em 17/07/2018, a Anatel publicou a Resolução nº 694, que altera o Plano Geral de Metas de Competição (PGMC).</a:t>
            </a:r>
          </a:p>
          <a:p>
            <a:pPr marL="268288" indent="-268288" algn="just">
              <a:lnSpc>
                <a:spcPts val="1600"/>
              </a:lnSpc>
              <a:spcBef>
                <a:spcPts val="600"/>
              </a:spcBef>
              <a:spcAft>
                <a:spcPts val="600"/>
              </a:spcAft>
              <a:buClr>
                <a:srgbClr val="0066FF"/>
              </a:buClr>
              <a:defRPr/>
            </a:pPr>
            <a:r>
              <a:rPr lang="pt-BR" sz="1600" b="0" kern="0" dirty="0">
                <a:solidFill>
                  <a:srgbClr val="000099"/>
                </a:solidFill>
                <a:latin typeface="Calibri" panose="020F0502020204030204" pitchFamily="34" charset="0"/>
                <a:cs typeface="Calibri" panose="020F0502020204030204" pitchFamily="34" charset="0"/>
              </a:rPr>
              <a:t>Pela nova redação do PGMC, a Anatel reavaliará a cada 4 (quatro) anos os Mercados Relevantes, as Medidas Regulatórias Assimétricas e os Grupos detentores de Poder de Mercado Significativo.</a:t>
            </a:r>
          </a:p>
          <a:p>
            <a:pPr marL="268288" indent="-268288" algn="just">
              <a:lnSpc>
                <a:spcPts val="1600"/>
              </a:lnSpc>
              <a:spcBef>
                <a:spcPts val="600"/>
              </a:spcBef>
              <a:spcAft>
                <a:spcPts val="600"/>
              </a:spcAft>
              <a:buClr>
                <a:srgbClr val="0066FF"/>
              </a:buClr>
              <a:defRPr/>
            </a:pPr>
            <a:r>
              <a:rPr lang="pt-BR" sz="1600" b="0" kern="0" dirty="0">
                <a:solidFill>
                  <a:srgbClr val="000099"/>
                </a:solidFill>
                <a:latin typeface="Calibri" panose="020F0502020204030204" pitchFamily="34" charset="0"/>
                <a:cs typeface="Calibri" panose="020F0502020204030204" pitchFamily="34" charset="0"/>
              </a:rPr>
              <a:t>Pela atual governança da ESOA, estabelecida no Estatuto da ABR Telecom, a seleção das representações dos Grupos sem PMS ocorre a cada 2 (dois) anos, em consonância com a redação original do PGMC, dada pela Resolução Anatel nº 600/2012.</a:t>
            </a:r>
          </a:p>
          <a:p>
            <a:pPr marL="268288" indent="-268288" algn="just">
              <a:lnSpc>
                <a:spcPts val="1600"/>
              </a:lnSpc>
              <a:spcBef>
                <a:spcPts val="600"/>
              </a:spcBef>
              <a:spcAft>
                <a:spcPts val="600"/>
              </a:spcAft>
              <a:buClr>
                <a:srgbClr val="0066FF"/>
              </a:buClr>
              <a:defRPr/>
            </a:pPr>
            <a:r>
              <a:rPr lang="pt-BR" sz="1600" b="0" kern="0" dirty="0">
                <a:solidFill>
                  <a:srgbClr val="000099"/>
                </a:solidFill>
                <a:latin typeface="Calibri" panose="020F0502020204030204" pitchFamily="34" charset="0"/>
                <a:cs typeface="Calibri" panose="020F0502020204030204" pitchFamily="34" charset="0"/>
              </a:rPr>
              <a:t>Em reunião do GIESB, realizada em 30/08/2018, foi formalizada a proposta de alteração da governança da ESOA, para que a seleção das representações dos Grupos sem PMS ocorra a cada 4 (quatro) anos, não tendo sido apresentado óbice por parte da Agência, ficando condicionada à aprovação dos Grupos Econômicos no âmbito do Conselho Deliberativo de Atacado.</a:t>
            </a:r>
          </a:p>
          <a:p>
            <a:pPr marL="268288" indent="-268288" algn="just">
              <a:lnSpc>
                <a:spcPts val="1600"/>
              </a:lnSpc>
              <a:spcBef>
                <a:spcPts val="600"/>
              </a:spcBef>
              <a:spcAft>
                <a:spcPts val="600"/>
              </a:spcAft>
              <a:buClr>
                <a:srgbClr val="0066FF"/>
              </a:buClr>
              <a:defRPr/>
            </a:pPr>
            <a:r>
              <a:rPr lang="pt-BR" sz="1600" b="0" kern="0" dirty="0">
                <a:solidFill>
                  <a:srgbClr val="000099"/>
                </a:solidFill>
                <a:latin typeface="Calibri" panose="020F0502020204030204" pitchFamily="34" charset="0"/>
                <a:cs typeface="Calibri" panose="020F0502020204030204" pitchFamily="34" charset="0"/>
              </a:rPr>
              <a:t>Em Circuito Deliberativo do Conselho Deliberativo de Atacado os Grupos Econômicos aprovaram a alteração da governança da ESOA e o consequente encaminhamento à Assembleia Geral, para alteração estatutária da ABR Telecom, a ser realizada em 26/09/2018.</a:t>
            </a:r>
          </a:p>
        </p:txBody>
      </p:sp>
      <p:sp>
        <p:nvSpPr>
          <p:cNvPr id="6" name="Título 5"/>
          <p:cNvSpPr>
            <a:spLocks noGrp="1"/>
          </p:cNvSpPr>
          <p:nvPr>
            <p:ph type="title"/>
          </p:nvPr>
        </p:nvSpPr>
        <p:spPr>
          <a:xfrm>
            <a:off x="0" y="0"/>
            <a:ext cx="9144000" cy="575622"/>
          </a:xfrm>
        </p:spPr>
        <p:txBody>
          <a:bodyPr vert="horz" lIns="180000" tIns="0" rIns="180000" bIns="21600" rtlCol="0" anchor="b">
            <a:normAutofit/>
          </a:bodyPr>
          <a:lstStyle/>
          <a:p>
            <a:r>
              <a:rPr lang="pt-BR" dirty="0">
                <a:effectLst>
                  <a:outerShdw blurRad="38100" dist="38100" dir="2700000" algn="tl">
                    <a:srgbClr val="000000">
                      <a:alpha val="43137"/>
                    </a:srgbClr>
                  </a:outerShdw>
                </a:effectLst>
              </a:rPr>
              <a:t>Seleção dos Grupos Econômicos sem PMS</a:t>
            </a:r>
            <a:endParaRPr dirty="0"/>
          </a:p>
        </p:txBody>
      </p:sp>
      <p:sp>
        <p:nvSpPr>
          <p:cNvPr id="10244" name="Espaço Reservado para Número de Slide 6"/>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lvl1pPr>
              <a:spcBef>
                <a:spcPct val="20000"/>
              </a:spcBef>
              <a:buClr>
                <a:srgbClr val="17375E"/>
              </a:buClr>
              <a:buFont typeface="Wingdings" panose="05000000000000000000" pitchFamily="2" charset="2"/>
              <a:buChar char="§"/>
              <a:defRPr sz="2400">
                <a:solidFill>
                  <a:srgbClr val="666666"/>
                </a:solidFill>
                <a:latin typeface="Calibri" panose="020F0502020204030204" pitchFamily="34" charset="0"/>
              </a:defRPr>
            </a:lvl1pPr>
            <a:lvl2pPr marL="557213" indent="-214313">
              <a:spcBef>
                <a:spcPct val="20000"/>
              </a:spcBef>
              <a:buClr>
                <a:srgbClr val="17375E"/>
              </a:buClr>
              <a:buFont typeface="Wingdings" panose="05000000000000000000" pitchFamily="2" charset="2"/>
              <a:buChar char="§"/>
              <a:defRPr sz="1200">
                <a:solidFill>
                  <a:srgbClr val="666666"/>
                </a:solidFill>
                <a:latin typeface="Calibri" panose="020F0502020204030204" pitchFamily="34" charset="0"/>
              </a:defRPr>
            </a:lvl2pPr>
            <a:lvl3pPr marL="857250" indent="-171450">
              <a:spcBef>
                <a:spcPct val="20000"/>
              </a:spcBef>
              <a:buClr>
                <a:srgbClr val="17375E"/>
              </a:buClr>
              <a:buFont typeface="Arial" panose="020B0604020202020204" pitchFamily="34" charset="0"/>
              <a:buChar char="•"/>
              <a:defRPr sz="1200">
                <a:solidFill>
                  <a:srgbClr val="666666"/>
                </a:solidFill>
                <a:latin typeface="Calibri" panose="020F0502020204030204" pitchFamily="34" charset="0"/>
              </a:defRPr>
            </a:lvl3pPr>
            <a:lvl4pPr marL="1200150" indent="-171450">
              <a:spcBef>
                <a:spcPct val="20000"/>
              </a:spcBef>
              <a:buClr>
                <a:srgbClr val="17375E"/>
              </a:buClr>
              <a:buFont typeface="Arial" panose="020B0604020202020204" pitchFamily="34" charset="0"/>
              <a:buChar char="–"/>
              <a:defRPr sz="1200">
                <a:solidFill>
                  <a:srgbClr val="666666"/>
                </a:solidFill>
                <a:latin typeface="Calibri" panose="020F0502020204030204" pitchFamily="34" charset="0"/>
              </a:defRPr>
            </a:lvl4pPr>
            <a:lvl5pPr marL="1543050" indent="-171450">
              <a:spcBef>
                <a:spcPct val="20000"/>
              </a:spcBef>
              <a:buClr>
                <a:srgbClr val="17375E"/>
              </a:buClr>
              <a:buFont typeface="Arial" panose="020B0604020202020204" pitchFamily="34" charset="0"/>
              <a:buChar char="»"/>
              <a:defRPr sz="1200">
                <a:solidFill>
                  <a:srgbClr val="666666"/>
                </a:solidFill>
                <a:latin typeface="Calibri" panose="020F0502020204030204" pitchFamily="34" charset="0"/>
              </a:defRPr>
            </a:lvl5pPr>
            <a:lvl6pPr marL="1885950" indent="-171450" eaLnBrk="0" fontAlgn="base" hangingPunct="0">
              <a:spcBef>
                <a:spcPct val="20000"/>
              </a:spcBef>
              <a:spcAft>
                <a:spcPct val="0"/>
              </a:spcAft>
              <a:buClr>
                <a:srgbClr val="17375E"/>
              </a:buClr>
              <a:buFont typeface="Arial" panose="020B0604020202020204" pitchFamily="34" charset="0"/>
              <a:buChar char="»"/>
              <a:defRPr sz="1200">
                <a:solidFill>
                  <a:srgbClr val="666666"/>
                </a:solidFill>
                <a:latin typeface="Calibri" panose="020F0502020204030204" pitchFamily="34" charset="0"/>
              </a:defRPr>
            </a:lvl6pPr>
            <a:lvl7pPr marL="2228850" indent="-171450" eaLnBrk="0" fontAlgn="base" hangingPunct="0">
              <a:spcBef>
                <a:spcPct val="20000"/>
              </a:spcBef>
              <a:spcAft>
                <a:spcPct val="0"/>
              </a:spcAft>
              <a:buClr>
                <a:srgbClr val="17375E"/>
              </a:buClr>
              <a:buFont typeface="Arial" panose="020B0604020202020204" pitchFamily="34" charset="0"/>
              <a:buChar char="»"/>
              <a:defRPr sz="1200">
                <a:solidFill>
                  <a:srgbClr val="666666"/>
                </a:solidFill>
                <a:latin typeface="Calibri" panose="020F0502020204030204" pitchFamily="34" charset="0"/>
              </a:defRPr>
            </a:lvl7pPr>
            <a:lvl8pPr marL="2571750" indent="-171450" eaLnBrk="0" fontAlgn="base" hangingPunct="0">
              <a:spcBef>
                <a:spcPct val="20000"/>
              </a:spcBef>
              <a:spcAft>
                <a:spcPct val="0"/>
              </a:spcAft>
              <a:buClr>
                <a:srgbClr val="17375E"/>
              </a:buClr>
              <a:buFont typeface="Arial" panose="020B0604020202020204" pitchFamily="34" charset="0"/>
              <a:buChar char="»"/>
              <a:defRPr sz="1200">
                <a:solidFill>
                  <a:srgbClr val="666666"/>
                </a:solidFill>
                <a:latin typeface="Calibri" panose="020F0502020204030204" pitchFamily="34" charset="0"/>
              </a:defRPr>
            </a:lvl8pPr>
            <a:lvl9pPr marL="2914650" indent="-171450" eaLnBrk="0" fontAlgn="base" hangingPunct="0">
              <a:spcBef>
                <a:spcPct val="20000"/>
              </a:spcBef>
              <a:spcAft>
                <a:spcPct val="0"/>
              </a:spcAft>
              <a:buClr>
                <a:srgbClr val="17375E"/>
              </a:buClr>
              <a:buFont typeface="Arial" panose="020B0604020202020204" pitchFamily="34" charset="0"/>
              <a:buChar char="»"/>
              <a:defRPr sz="1200">
                <a:solidFill>
                  <a:srgbClr val="666666"/>
                </a:solidFill>
                <a:latin typeface="Calibri" panose="020F0502020204030204" pitchFamily="34" charset="0"/>
              </a:defRPr>
            </a:lvl9pPr>
          </a:lstStyle>
          <a:p>
            <a:pPr>
              <a:buNone/>
            </a:pPr>
            <a:fld id="{641AC1B8-80BD-4A00-A3D1-154124E1FB24}" type="slidenum">
              <a:rPr lang="pt-BR" sz="1200"/>
              <a:pPr>
                <a:buNone/>
              </a:pPr>
              <a:t>2</a:t>
            </a:fld>
            <a:endParaRPr lang="pt-BR" sz="1200" dirty="0"/>
          </a:p>
        </p:txBody>
      </p:sp>
      <p:sp>
        <p:nvSpPr>
          <p:cNvPr id="7" name="Espaço Reservado para Rodapé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a:ln>
                  <a:noFill/>
                </a:ln>
                <a:solidFill>
                  <a:srgbClr val="666666"/>
                </a:solidFill>
                <a:effectLst/>
                <a:uLnTx/>
                <a:uFillTx/>
                <a:latin typeface="Calibri"/>
                <a:ea typeface="+mn-ea"/>
                <a:cs typeface="+mn-cs"/>
              </a:rPr>
              <a:t>Seleção Grupos sem PMS - 2019</a:t>
            </a:r>
            <a:endParaRPr kumimoji="0" lang="pt-BR" sz="1200" b="1" i="0" u="none" strike="noStrike" kern="1200" cap="none" spc="0" normalizeH="0" baseline="0" noProof="0" dirty="0">
              <a:ln>
                <a:noFill/>
              </a:ln>
              <a:solidFill>
                <a:srgbClr val="666666"/>
              </a:solidFill>
              <a:effectLst/>
              <a:uLnTx/>
              <a:uFillTx/>
              <a:latin typeface="Calibri"/>
              <a:ea typeface="+mn-ea"/>
              <a:cs typeface="+mn-cs"/>
            </a:endParaRPr>
          </a:p>
        </p:txBody>
      </p:sp>
    </p:spTree>
    <p:extLst>
      <p:ext uri="{BB962C8B-B14F-4D97-AF65-F5344CB8AC3E}">
        <p14:creationId xmlns:p14="http://schemas.microsoft.com/office/powerpoint/2010/main" val="35926391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180000" tIns="0" rIns="180000" bIns="21600" rtlCol="0" anchor="b">
            <a:normAutofit/>
          </a:bodyPr>
          <a:lstStyle/>
          <a:p>
            <a:r>
              <a:rPr lang="pt-BR" dirty="0">
                <a:effectLst>
                  <a:outerShdw blurRad="38100" dist="38100" dir="2700000" algn="tl">
                    <a:srgbClr val="000000">
                      <a:alpha val="43137"/>
                    </a:srgbClr>
                  </a:outerShdw>
                </a:effectLst>
              </a:rPr>
              <a:t>Seleção dos Grupos Econômicos sem PMS</a:t>
            </a:r>
          </a:p>
        </p:txBody>
      </p:sp>
      <p:sp>
        <p:nvSpPr>
          <p:cNvPr id="3" name="Espaço Reservado para Conteúdo 2"/>
          <p:cNvSpPr>
            <a:spLocks noGrp="1"/>
          </p:cNvSpPr>
          <p:nvPr>
            <p:ph idx="1"/>
          </p:nvPr>
        </p:nvSpPr>
        <p:spPr>
          <a:xfrm>
            <a:off x="250826" y="699542"/>
            <a:ext cx="8642350" cy="4087356"/>
          </a:xfrm>
        </p:spPr>
        <p:txBody>
          <a:bodyPr>
            <a:noAutofit/>
          </a:bodyPr>
          <a:lstStyle/>
          <a:p>
            <a:pPr marL="57150" lvl="1" indent="0" algn="just">
              <a:lnSpc>
                <a:spcPts val="1800"/>
              </a:lnSpc>
              <a:spcBef>
                <a:spcPts val="600"/>
              </a:spcBef>
              <a:spcAft>
                <a:spcPts val="600"/>
              </a:spcAft>
              <a:buClr>
                <a:srgbClr val="0070C0"/>
              </a:buClr>
              <a:buNone/>
              <a:defRPr/>
            </a:pPr>
            <a:r>
              <a:rPr lang="pt-BR" dirty="0">
                <a:solidFill>
                  <a:srgbClr val="000099"/>
                </a:solidFill>
              </a:rPr>
              <a:t>Estabelecido o novo período, a seleção das representações dos Grupos Econômicos sem PMS para Conselho Deliberativo de Atacado será realizada na forma dos artigos 32 a 36 do Estatuto da ABR Telecom, observando-se os seguintes aspectos:</a:t>
            </a:r>
          </a:p>
          <a:p>
            <a:pPr marL="412750" lvl="1" indent="-355600" algn="just">
              <a:lnSpc>
                <a:spcPts val="1800"/>
              </a:lnSpc>
              <a:spcBef>
                <a:spcPts val="600"/>
              </a:spcBef>
              <a:spcAft>
                <a:spcPts val="600"/>
              </a:spcAft>
              <a:buClr>
                <a:srgbClr val="0070C0"/>
              </a:buClr>
              <a:defRPr/>
            </a:pPr>
            <a:r>
              <a:rPr lang="pt-BR" dirty="0">
                <a:solidFill>
                  <a:srgbClr val="000099"/>
                </a:solidFill>
              </a:rPr>
              <a:t>A escolha dos Grupos Econômicos sem PMS será feita a cada 4 (quatro) anos, até o dia 31 de janeiro, no âmbito do GIESB ou da Anatel.</a:t>
            </a:r>
          </a:p>
          <a:p>
            <a:pPr marL="412750" lvl="1" indent="-355600" algn="just">
              <a:lnSpc>
                <a:spcPts val="1800"/>
              </a:lnSpc>
              <a:spcBef>
                <a:spcPts val="600"/>
              </a:spcBef>
              <a:spcAft>
                <a:spcPts val="600"/>
              </a:spcAft>
              <a:buClr>
                <a:srgbClr val="0070C0"/>
              </a:buClr>
              <a:defRPr/>
            </a:pPr>
            <a:r>
              <a:rPr lang="pt-BR" dirty="0">
                <a:solidFill>
                  <a:srgbClr val="000099"/>
                </a:solidFill>
              </a:rPr>
              <a:t>Os Grupos Econômicos poderão ser representados individualmente ou por meio de entidade que represente um ou mais Grupos Econômicos.</a:t>
            </a:r>
          </a:p>
          <a:p>
            <a:pPr marL="412750" lvl="1" indent="-355600" algn="just">
              <a:lnSpc>
                <a:spcPts val="1800"/>
              </a:lnSpc>
              <a:spcBef>
                <a:spcPts val="600"/>
              </a:spcBef>
              <a:spcAft>
                <a:spcPts val="600"/>
              </a:spcAft>
              <a:buClr>
                <a:srgbClr val="0070C0"/>
              </a:buClr>
              <a:defRPr/>
            </a:pPr>
            <a:r>
              <a:rPr lang="pt-BR" dirty="0">
                <a:solidFill>
                  <a:srgbClr val="000099"/>
                </a:solidFill>
              </a:rPr>
              <a:t>Os Grupos Econômicos sem PMS terão um número de representantes limitado ao mesmo número de representantes dos Grupos com PMS.</a:t>
            </a:r>
          </a:p>
          <a:p>
            <a:pPr marL="412750" lvl="1" indent="-355600" algn="just">
              <a:lnSpc>
                <a:spcPts val="1800"/>
              </a:lnSpc>
              <a:spcBef>
                <a:spcPts val="600"/>
              </a:spcBef>
              <a:spcAft>
                <a:spcPts val="600"/>
              </a:spcAft>
              <a:buClr>
                <a:srgbClr val="0070C0"/>
              </a:buClr>
              <a:defRPr/>
            </a:pPr>
            <a:r>
              <a:rPr lang="pt-BR" dirty="0">
                <a:solidFill>
                  <a:srgbClr val="000099"/>
                </a:solidFill>
              </a:rPr>
              <a:t>As representações no Conselho Deliberativo de Atacado se dão por meio dos membros indicados pelos representantes dos Grupos Econômicos sem PMS, sendo um membro titular e um membro suplente, com direito a um voto por representação.</a:t>
            </a:r>
          </a:p>
          <a:p>
            <a:pPr marL="412750" lvl="1" indent="-355600" algn="just">
              <a:lnSpc>
                <a:spcPts val="1800"/>
              </a:lnSpc>
              <a:spcBef>
                <a:spcPts val="600"/>
              </a:spcBef>
              <a:spcAft>
                <a:spcPts val="600"/>
              </a:spcAft>
              <a:buClr>
                <a:srgbClr val="0070C0"/>
              </a:buClr>
              <a:defRPr/>
            </a:pPr>
            <a:r>
              <a:rPr lang="pt-BR" dirty="0">
                <a:solidFill>
                  <a:srgbClr val="000099"/>
                </a:solidFill>
              </a:rPr>
              <a:t>A ausência de indicação de representação, em qualquer situação, não prejudicará as deliberações no âmbito do Conselho Deliberativo de Atacado.</a:t>
            </a:r>
          </a:p>
        </p:txBody>
      </p:sp>
      <p:sp>
        <p:nvSpPr>
          <p:cNvPr id="5" name="Espaço Reservado para Número de Slide 4"/>
          <p:cNvSpPr>
            <a:spLocks noGrp="1"/>
          </p:cNvSpPr>
          <p:nvPr>
            <p:ph type="sldNum" sz="quarter" idx="12"/>
          </p:nvPr>
        </p:nvSpPr>
        <p:spPr/>
        <p:txBody>
          <a:bodyPr/>
          <a:lstStyle/>
          <a:p>
            <a:fld id="{D1B0B7E9-0E6E-49E4-A07B-1713E141F280}" type="slidenum">
              <a:rPr lang="pt-BR" smtClean="0"/>
              <a:pPr/>
              <a:t>3</a:t>
            </a:fld>
            <a:endParaRPr lang="pt-BR" dirty="0"/>
          </a:p>
        </p:txBody>
      </p:sp>
      <p:sp>
        <p:nvSpPr>
          <p:cNvPr id="4" name="Espaço Reservado para Rodapé 3"/>
          <p:cNvSpPr>
            <a:spLocks noGrp="1"/>
          </p:cNvSpPr>
          <p:nvPr>
            <p:ph type="ftr" sz="quarter" idx="11"/>
          </p:nvPr>
        </p:nvSpPr>
        <p:spPr/>
        <p:txBody>
          <a:bodyPr/>
          <a:lstStyle/>
          <a:p>
            <a:r>
              <a:rPr lang="pt-BR" dirty="0"/>
              <a:t>Seleção Grupos sem PMS - 2019</a:t>
            </a:r>
          </a:p>
        </p:txBody>
      </p:sp>
    </p:spTree>
    <p:extLst>
      <p:ext uri="{BB962C8B-B14F-4D97-AF65-F5344CB8AC3E}">
        <p14:creationId xmlns:p14="http://schemas.microsoft.com/office/powerpoint/2010/main" val="44711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180000" tIns="0" rIns="180000" bIns="21600" rtlCol="0" anchor="b">
            <a:normAutofit/>
          </a:bodyPr>
          <a:lstStyle/>
          <a:p>
            <a:r>
              <a:rPr lang="pt-BR" dirty="0">
                <a:effectLst>
                  <a:outerShdw blurRad="38100" dist="38100" dir="2700000" algn="tl">
                    <a:srgbClr val="000000">
                      <a:alpha val="43137"/>
                    </a:srgbClr>
                  </a:outerShdw>
                </a:effectLst>
              </a:rPr>
              <a:t>Seleção dos Grupos Econômicos sem PMS</a:t>
            </a:r>
          </a:p>
        </p:txBody>
      </p:sp>
      <p:sp>
        <p:nvSpPr>
          <p:cNvPr id="3" name="Espaço Reservado para Conteúdo 2"/>
          <p:cNvSpPr>
            <a:spLocks noGrp="1"/>
          </p:cNvSpPr>
          <p:nvPr>
            <p:ph idx="1"/>
          </p:nvPr>
        </p:nvSpPr>
        <p:spPr>
          <a:xfrm>
            <a:off x="250826" y="699542"/>
            <a:ext cx="8642350" cy="4087356"/>
          </a:xfrm>
        </p:spPr>
        <p:txBody>
          <a:bodyPr>
            <a:noAutofit/>
          </a:bodyPr>
          <a:lstStyle/>
          <a:p>
            <a:pPr marL="57150" lvl="1" indent="0" algn="just">
              <a:lnSpc>
                <a:spcPts val="1800"/>
              </a:lnSpc>
              <a:spcBef>
                <a:spcPts val="600"/>
              </a:spcBef>
              <a:spcAft>
                <a:spcPts val="600"/>
              </a:spcAft>
              <a:buClr>
                <a:srgbClr val="0070C0"/>
              </a:buClr>
              <a:buNone/>
              <a:defRPr/>
            </a:pPr>
            <a:r>
              <a:rPr lang="pt-BR" dirty="0">
                <a:solidFill>
                  <a:srgbClr val="000099"/>
                </a:solidFill>
              </a:rPr>
              <a:t>Para fins de seleção das representações dos Grupos Econômicos sem PMS, deverá ser atendido um dos seguintes requisitos:</a:t>
            </a:r>
          </a:p>
          <a:p>
            <a:pPr marL="412750" lvl="1" indent="-355600" algn="just">
              <a:lnSpc>
                <a:spcPts val="1800"/>
              </a:lnSpc>
              <a:spcBef>
                <a:spcPts val="600"/>
              </a:spcBef>
              <a:spcAft>
                <a:spcPts val="600"/>
              </a:spcAft>
              <a:buClr>
                <a:srgbClr val="0070C0"/>
              </a:buClr>
              <a:defRPr/>
            </a:pPr>
            <a:r>
              <a:rPr lang="pt-BR" dirty="0">
                <a:solidFill>
                  <a:srgbClr val="000099"/>
                </a:solidFill>
              </a:rPr>
              <a:t>Ser Grupo Econômico autorizado pela Anatel para prestar serviços de telecomunicações de interesse coletivo; ou,</a:t>
            </a:r>
          </a:p>
          <a:p>
            <a:pPr marL="412750" lvl="1" indent="-355600" algn="just">
              <a:lnSpc>
                <a:spcPts val="1800"/>
              </a:lnSpc>
              <a:spcBef>
                <a:spcPts val="600"/>
              </a:spcBef>
              <a:spcAft>
                <a:spcPts val="600"/>
              </a:spcAft>
              <a:buClr>
                <a:srgbClr val="0070C0"/>
              </a:buClr>
              <a:defRPr/>
            </a:pPr>
            <a:r>
              <a:rPr lang="pt-BR" dirty="0">
                <a:solidFill>
                  <a:srgbClr val="000099"/>
                </a:solidFill>
              </a:rPr>
              <a:t>Ser entidade representativa de Grupos Econômicos sem PMS, autorizados pela Anatel para prestar serviços de telecomunicações de interesse coletivo, munida de mandatos para fins de representação.</a:t>
            </a:r>
          </a:p>
          <a:p>
            <a:pPr marL="57150" lvl="1" indent="0" algn="just">
              <a:lnSpc>
                <a:spcPts val="1800"/>
              </a:lnSpc>
              <a:spcBef>
                <a:spcPts val="600"/>
              </a:spcBef>
              <a:spcAft>
                <a:spcPts val="600"/>
              </a:spcAft>
              <a:buClr>
                <a:srgbClr val="0070C0"/>
              </a:buClr>
              <a:buNone/>
              <a:defRPr/>
            </a:pPr>
            <a:r>
              <a:rPr lang="pt-BR" dirty="0">
                <a:solidFill>
                  <a:srgbClr val="000099"/>
                </a:solidFill>
              </a:rPr>
              <a:t>É vedado aos Grupos Econômicos ter mais de uma representação no Conselho Deliberativo.</a:t>
            </a:r>
          </a:p>
        </p:txBody>
      </p:sp>
      <p:sp>
        <p:nvSpPr>
          <p:cNvPr id="5" name="Espaço Reservado para Número de Slide 4"/>
          <p:cNvSpPr>
            <a:spLocks noGrp="1"/>
          </p:cNvSpPr>
          <p:nvPr>
            <p:ph type="sldNum" sz="quarter" idx="12"/>
          </p:nvPr>
        </p:nvSpPr>
        <p:spPr/>
        <p:txBody>
          <a:bodyPr/>
          <a:lstStyle/>
          <a:p>
            <a:fld id="{D1B0B7E9-0E6E-49E4-A07B-1713E141F280}" type="slidenum">
              <a:rPr lang="pt-BR" smtClean="0"/>
              <a:pPr/>
              <a:t>4</a:t>
            </a:fld>
            <a:endParaRPr lang="pt-BR"/>
          </a:p>
        </p:txBody>
      </p:sp>
      <p:sp>
        <p:nvSpPr>
          <p:cNvPr id="4" name="Espaço Reservado para Rodapé 3"/>
          <p:cNvSpPr>
            <a:spLocks noGrp="1"/>
          </p:cNvSpPr>
          <p:nvPr>
            <p:ph type="ftr" sz="quarter" idx="11"/>
          </p:nvPr>
        </p:nvSpPr>
        <p:spPr/>
        <p:txBody>
          <a:bodyPr/>
          <a:lstStyle/>
          <a:p>
            <a:r>
              <a:rPr lang="pt-BR"/>
              <a:t>Seleção Grupos sem PMS - 2019</a:t>
            </a:r>
            <a:endParaRPr lang="pt-BR" dirty="0"/>
          </a:p>
        </p:txBody>
      </p:sp>
    </p:spTree>
    <p:extLst>
      <p:ext uri="{BB962C8B-B14F-4D97-AF65-F5344CB8AC3E}">
        <p14:creationId xmlns:p14="http://schemas.microsoft.com/office/powerpoint/2010/main" val="307637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effectLst>
                  <a:outerShdw blurRad="38100" dist="38100" dir="2700000" algn="tl">
                    <a:srgbClr val="000000">
                      <a:alpha val="43137"/>
                    </a:srgbClr>
                  </a:outerShdw>
                </a:effectLst>
              </a:rPr>
              <a:t>Seleção dos Grupos Econômicos sem PMS</a:t>
            </a:r>
            <a:endParaRPr lang="pt-BR" dirty="0"/>
          </a:p>
        </p:txBody>
      </p:sp>
      <p:sp>
        <p:nvSpPr>
          <p:cNvPr id="3" name="Espaço Reservado para Conteúdo 2"/>
          <p:cNvSpPr>
            <a:spLocks noGrp="1"/>
          </p:cNvSpPr>
          <p:nvPr>
            <p:ph idx="1"/>
          </p:nvPr>
        </p:nvSpPr>
        <p:spPr>
          <a:xfrm>
            <a:off x="250825" y="699542"/>
            <a:ext cx="8642350" cy="4087356"/>
          </a:xfrm>
        </p:spPr>
        <p:txBody>
          <a:bodyPr>
            <a:noAutofit/>
          </a:bodyPr>
          <a:lstStyle/>
          <a:p>
            <a:pPr marL="57150" lvl="1" indent="0" algn="just">
              <a:lnSpc>
                <a:spcPts val="1600"/>
              </a:lnSpc>
              <a:spcBef>
                <a:spcPts val="600"/>
              </a:spcBef>
              <a:spcAft>
                <a:spcPts val="600"/>
              </a:spcAft>
              <a:buClr>
                <a:srgbClr val="0070C0"/>
              </a:buClr>
              <a:buNone/>
              <a:defRPr/>
            </a:pPr>
            <a:r>
              <a:rPr lang="pt-BR" dirty="0">
                <a:solidFill>
                  <a:srgbClr val="000099"/>
                </a:solidFill>
              </a:rPr>
              <a:t>A escolha das representações dos Grupos Econômicos sem PMS deve obedecer os critérios na ordem de prioridade, a saber:</a:t>
            </a:r>
          </a:p>
          <a:p>
            <a:pPr marL="412750" lvl="1" indent="-355600" algn="just">
              <a:lnSpc>
                <a:spcPts val="1600"/>
              </a:lnSpc>
              <a:spcBef>
                <a:spcPts val="600"/>
              </a:spcBef>
              <a:spcAft>
                <a:spcPts val="600"/>
              </a:spcAft>
              <a:buClr>
                <a:srgbClr val="0070C0"/>
              </a:buClr>
              <a:buFont typeface="+mj-lt"/>
              <a:buAutoNum type="arabicPeriod"/>
              <a:defRPr/>
            </a:pPr>
            <a:r>
              <a:rPr lang="pt-BR" dirty="0">
                <a:solidFill>
                  <a:srgbClr val="000099"/>
                </a:solidFill>
              </a:rPr>
              <a:t>Ser Entidade representativa de Grupos Econômicos sem PMS.</a:t>
            </a:r>
          </a:p>
          <a:p>
            <a:pPr marL="412750" lvl="1" indent="-355600" algn="just">
              <a:lnSpc>
                <a:spcPts val="1600"/>
              </a:lnSpc>
              <a:spcBef>
                <a:spcPts val="600"/>
              </a:spcBef>
              <a:spcAft>
                <a:spcPts val="600"/>
              </a:spcAft>
              <a:buClr>
                <a:srgbClr val="0070C0"/>
              </a:buClr>
              <a:buFont typeface="+mj-lt"/>
              <a:buAutoNum type="arabicPeriod"/>
              <a:defRPr/>
            </a:pPr>
            <a:r>
              <a:rPr lang="pt-BR" dirty="0">
                <a:solidFill>
                  <a:srgbClr val="000099"/>
                </a:solidFill>
              </a:rPr>
              <a:t>Ter Maior número de mandatos para representação de Grupos Econômicos sem PMS.</a:t>
            </a:r>
          </a:p>
          <a:p>
            <a:pPr marL="406400" lvl="1" indent="-349250" algn="just">
              <a:lnSpc>
                <a:spcPts val="1600"/>
              </a:lnSpc>
              <a:spcBef>
                <a:spcPts val="600"/>
              </a:spcBef>
              <a:spcAft>
                <a:spcPts val="600"/>
              </a:spcAft>
              <a:buClr>
                <a:srgbClr val="0070C0"/>
              </a:buClr>
              <a:buFont typeface="+mj-lt"/>
              <a:buAutoNum type="arabicPeriod"/>
              <a:defRPr/>
            </a:pPr>
            <a:r>
              <a:rPr lang="pt-BR" dirty="0">
                <a:solidFill>
                  <a:srgbClr val="000099"/>
                </a:solidFill>
              </a:rPr>
              <a:t>Ter, o Grupo Econômico sem PMS ou Entidade representativa, por meio de aferição no histórico do Sistema de Negociação de Ofertas de Atacado, nos 12 (doze) meses anteriores ao processo de seleção, sucessivamente:</a:t>
            </a:r>
          </a:p>
          <a:p>
            <a:pPr marL="806450" lvl="2" indent="-349250" algn="just">
              <a:lnSpc>
                <a:spcPts val="1600"/>
              </a:lnSpc>
              <a:spcBef>
                <a:spcPts val="600"/>
              </a:spcBef>
              <a:spcAft>
                <a:spcPts val="600"/>
              </a:spcAft>
              <a:buClr>
                <a:srgbClr val="0070C0"/>
              </a:buClr>
              <a:buFont typeface="+mj-lt"/>
              <a:buAutoNum type="alphaLcParenR"/>
              <a:defRPr/>
            </a:pPr>
            <a:r>
              <a:rPr lang="pt-BR" dirty="0">
                <a:solidFill>
                  <a:srgbClr val="000099"/>
                </a:solidFill>
              </a:rPr>
              <a:t>Maior número de pedidos de compras realizados para os produtos ofertados no mercado de atacado;</a:t>
            </a:r>
          </a:p>
          <a:p>
            <a:pPr marL="806450" lvl="2" indent="-349250" algn="just">
              <a:lnSpc>
                <a:spcPts val="1600"/>
              </a:lnSpc>
              <a:spcBef>
                <a:spcPts val="600"/>
              </a:spcBef>
              <a:spcAft>
                <a:spcPts val="600"/>
              </a:spcAft>
              <a:buClr>
                <a:srgbClr val="0070C0"/>
              </a:buClr>
              <a:buFont typeface="+mj-lt"/>
              <a:buAutoNum type="alphaLcParenR"/>
              <a:defRPr/>
            </a:pPr>
            <a:r>
              <a:rPr lang="pt-BR" dirty="0">
                <a:solidFill>
                  <a:srgbClr val="000099"/>
                </a:solidFill>
              </a:rPr>
              <a:t>Maior número de pedidos de compras efetivados para os produtos ofertados no mercado de atacado;</a:t>
            </a:r>
          </a:p>
          <a:p>
            <a:pPr marL="806450" lvl="2" indent="-349250" algn="just">
              <a:lnSpc>
                <a:spcPts val="1600"/>
              </a:lnSpc>
              <a:spcBef>
                <a:spcPts val="600"/>
              </a:spcBef>
              <a:spcAft>
                <a:spcPts val="600"/>
              </a:spcAft>
              <a:buClr>
                <a:srgbClr val="0070C0"/>
              </a:buClr>
              <a:buFont typeface="+mj-lt"/>
              <a:buAutoNum type="alphaLcParenR"/>
              <a:defRPr/>
            </a:pPr>
            <a:r>
              <a:rPr lang="pt-BR" dirty="0">
                <a:solidFill>
                  <a:srgbClr val="000099"/>
                </a:solidFill>
              </a:rPr>
              <a:t>Maior diversidade de produtos adquiridos no mercado de atacado.</a:t>
            </a:r>
          </a:p>
          <a:p>
            <a:pPr marL="57150" lvl="1" indent="0" algn="just">
              <a:lnSpc>
                <a:spcPts val="1600"/>
              </a:lnSpc>
              <a:spcBef>
                <a:spcPts val="600"/>
              </a:spcBef>
              <a:spcAft>
                <a:spcPts val="600"/>
              </a:spcAft>
              <a:buClr>
                <a:srgbClr val="0070C0"/>
              </a:buClr>
              <a:buNone/>
              <a:defRPr/>
            </a:pPr>
            <a:r>
              <a:rPr lang="pt-BR" dirty="0">
                <a:solidFill>
                  <a:srgbClr val="000099"/>
                </a:solidFill>
              </a:rPr>
              <a:t>Os Grupos Econômicos sem PMS que não tiveram seus representantes escolhidos poderão fazer-se representar por uma das representações definidas pelo GIESB.</a:t>
            </a:r>
          </a:p>
        </p:txBody>
      </p:sp>
      <p:sp>
        <p:nvSpPr>
          <p:cNvPr id="5" name="Espaço Reservado para Número de Slide 4"/>
          <p:cNvSpPr>
            <a:spLocks noGrp="1"/>
          </p:cNvSpPr>
          <p:nvPr>
            <p:ph type="sldNum" sz="quarter" idx="12"/>
          </p:nvPr>
        </p:nvSpPr>
        <p:spPr/>
        <p:txBody>
          <a:bodyPr/>
          <a:lstStyle/>
          <a:p>
            <a:fld id="{D1B0B7E9-0E6E-49E4-A07B-1713E141F280}" type="slidenum">
              <a:rPr lang="pt-BR" smtClean="0"/>
              <a:pPr/>
              <a:t>5</a:t>
            </a:fld>
            <a:endParaRPr lang="pt-BR"/>
          </a:p>
        </p:txBody>
      </p:sp>
      <p:sp>
        <p:nvSpPr>
          <p:cNvPr id="4" name="Espaço Reservado para Rodapé 3"/>
          <p:cNvSpPr>
            <a:spLocks noGrp="1"/>
          </p:cNvSpPr>
          <p:nvPr>
            <p:ph type="ftr" sz="quarter" idx="11"/>
          </p:nvPr>
        </p:nvSpPr>
        <p:spPr/>
        <p:txBody>
          <a:bodyPr/>
          <a:lstStyle/>
          <a:p>
            <a:r>
              <a:rPr lang="pt-BR"/>
              <a:t>Seleção Grupos sem PMS - 2019</a:t>
            </a:r>
            <a:endParaRPr lang="pt-BR" dirty="0"/>
          </a:p>
        </p:txBody>
      </p:sp>
    </p:spTree>
    <p:extLst>
      <p:ext uri="{BB962C8B-B14F-4D97-AF65-F5344CB8AC3E}">
        <p14:creationId xmlns:p14="http://schemas.microsoft.com/office/powerpoint/2010/main" val="391127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up)">
                                      <p:cBhvr>
                                        <p:cTn id="31" dur="500"/>
                                        <p:tgtEl>
                                          <p:spTgt spid="3">
                                            <p:txEl>
                                              <p:pRg st="6" end="6"/>
                                            </p:txEl>
                                          </p:spTgt>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ipe(up)">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effectLst>
                  <a:outerShdw blurRad="38100" dist="38100" dir="2700000" algn="tl">
                    <a:srgbClr val="000000">
                      <a:alpha val="43137"/>
                    </a:srgbClr>
                  </a:outerShdw>
                </a:effectLst>
              </a:rPr>
              <a:t>Seleção dos Grupos Econômicos sem PMS</a:t>
            </a:r>
            <a:endParaRPr lang="pt-BR" dirty="0"/>
          </a:p>
        </p:txBody>
      </p:sp>
      <p:sp>
        <p:nvSpPr>
          <p:cNvPr id="3" name="Espaço Reservado para Conteúdo 2"/>
          <p:cNvSpPr>
            <a:spLocks noGrp="1"/>
          </p:cNvSpPr>
          <p:nvPr>
            <p:ph idx="1"/>
          </p:nvPr>
        </p:nvSpPr>
        <p:spPr>
          <a:xfrm>
            <a:off x="250825" y="699542"/>
            <a:ext cx="8642350" cy="4087356"/>
          </a:xfrm>
        </p:spPr>
        <p:txBody>
          <a:bodyPr>
            <a:noAutofit/>
          </a:bodyPr>
          <a:lstStyle/>
          <a:p>
            <a:pPr marL="57150" lvl="1" indent="0" algn="just">
              <a:lnSpc>
                <a:spcPts val="1800"/>
              </a:lnSpc>
              <a:spcBef>
                <a:spcPts val="600"/>
              </a:spcBef>
              <a:spcAft>
                <a:spcPts val="600"/>
              </a:spcAft>
              <a:buClr>
                <a:srgbClr val="0070C0"/>
              </a:buClr>
              <a:buNone/>
              <a:defRPr/>
            </a:pPr>
            <a:r>
              <a:rPr lang="pt-BR" dirty="0">
                <a:solidFill>
                  <a:srgbClr val="000099"/>
                </a:solidFill>
              </a:rPr>
              <a:t>As solicitações de representação dos Grupos Econômicos sem PMS deverão obedecer ao seguinte processo aprovado pelo GIESB:</a:t>
            </a:r>
          </a:p>
          <a:p>
            <a:pPr marL="400050" lvl="1" indent="-342900" algn="just">
              <a:lnSpc>
                <a:spcPts val="1800"/>
              </a:lnSpc>
              <a:spcBef>
                <a:spcPts val="600"/>
              </a:spcBef>
              <a:spcAft>
                <a:spcPts val="600"/>
              </a:spcAft>
              <a:buClr>
                <a:srgbClr val="0070C0"/>
              </a:buClr>
              <a:buAutoNum type="arabicPlain"/>
              <a:defRPr/>
            </a:pPr>
            <a:r>
              <a:rPr lang="pt-BR" dirty="0">
                <a:solidFill>
                  <a:srgbClr val="000099"/>
                </a:solidFill>
              </a:rPr>
              <a:t>A seleção das representações dos Grupos sem PMS iniciar-se-á, no máximo, em novembro, mediante a divulgação pelo GIESB do cronograma para a seleção.</a:t>
            </a:r>
          </a:p>
          <a:p>
            <a:pPr marL="400050" lvl="1" indent="-342900" algn="just">
              <a:lnSpc>
                <a:spcPts val="1800"/>
              </a:lnSpc>
              <a:spcBef>
                <a:spcPts val="600"/>
              </a:spcBef>
              <a:spcAft>
                <a:spcPts val="600"/>
              </a:spcAft>
              <a:buClr>
                <a:srgbClr val="0070C0"/>
              </a:buClr>
              <a:buAutoNum type="arabicPeriod" startAt="2"/>
              <a:defRPr/>
            </a:pPr>
            <a:r>
              <a:rPr lang="pt-BR" dirty="0">
                <a:solidFill>
                  <a:srgbClr val="000099"/>
                </a:solidFill>
              </a:rPr>
              <a:t>O solicitante deverá encaminhar correspondência ao GIESB, no prazo estabelecido no cronograma.</a:t>
            </a:r>
          </a:p>
          <a:p>
            <a:pPr marL="400050" lvl="1" indent="-342900" algn="just">
              <a:lnSpc>
                <a:spcPts val="1800"/>
              </a:lnSpc>
              <a:spcBef>
                <a:spcPts val="600"/>
              </a:spcBef>
              <a:spcAft>
                <a:spcPts val="600"/>
              </a:spcAft>
              <a:buClr>
                <a:srgbClr val="0070C0"/>
              </a:buClr>
              <a:buAutoNum type="arabicPeriod" startAt="3"/>
              <a:defRPr/>
            </a:pPr>
            <a:r>
              <a:rPr lang="pt-BR" dirty="0">
                <a:solidFill>
                  <a:srgbClr val="000099"/>
                </a:solidFill>
              </a:rPr>
              <a:t>A correspondência deve conter, no mínimo, a qualificação da Entidade representativa dos Grupos Econômicos ou a qualificação da Prestadora, quando por representação individual, a qual deverá ser assinada pelo seu representante legal.</a:t>
            </a:r>
          </a:p>
          <a:p>
            <a:pPr marL="400050" lvl="1" indent="-342900" algn="just">
              <a:lnSpc>
                <a:spcPts val="1800"/>
              </a:lnSpc>
              <a:spcBef>
                <a:spcPts val="600"/>
              </a:spcBef>
              <a:spcAft>
                <a:spcPts val="600"/>
              </a:spcAft>
              <a:buClr>
                <a:srgbClr val="0070C0"/>
              </a:buClr>
              <a:buAutoNum type="arabicPeriod" startAt="3"/>
              <a:defRPr/>
            </a:pPr>
            <a:r>
              <a:rPr lang="pt-BR" dirty="0">
                <a:solidFill>
                  <a:srgbClr val="000099"/>
                </a:solidFill>
              </a:rPr>
              <a:t>As representações solicitantes deverão encaminhar a sua documentação constitutiva atualizadas, sendo dispensado o envio desde que as tenha enviado no último processo seletivo.</a:t>
            </a:r>
          </a:p>
          <a:p>
            <a:pPr marL="400050" lvl="1" indent="-342900" algn="just">
              <a:lnSpc>
                <a:spcPts val="1800"/>
              </a:lnSpc>
              <a:spcBef>
                <a:spcPts val="600"/>
              </a:spcBef>
              <a:spcAft>
                <a:spcPts val="600"/>
              </a:spcAft>
              <a:buClr>
                <a:srgbClr val="0070C0"/>
              </a:buClr>
              <a:buAutoNum type="arabicPeriod" startAt="3"/>
              <a:defRPr/>
            </a:pPr>
            <a:r>
              <a:rPr lang="pt-BR" dirty="0">
                <a:solidFill>
                  <a:srgbClr val="000099"/>
                </a:solidFill>
              </a:rPr>
              <a:t>A correspondência deverá estar acompanhada da listagem dos Grupos Econômicos representados, quando a solicitação for feita por Entidade representativa.</a:t>
            </a:r>
          </a:p>
        </p:txBody>
      </p:sp>
      <p:sp>
        <p:nvSpPr>
          <p:cNvPr id="5" name="Espaço Reservado para Número de Slide 4"/>
          <p:cNvSpPr>
            <a:spLocks noGrp="1"/>
          </p:cNvSpPr>
          <p:nvPr>
            <p:ph type="sldNum" sz="quarter" idx="12"/>
          </p:nvPr>
        </p:nvSpPr>
        <p:spPr/>
        <p:txBody>
          <a:bodyPr/>
          <a:lstStyle/>
          <a:p>
            <a:fld id="{D1B0B7E9-0E6E-49E4-A07B-1713E141F280}" type="slidenum">
              <a:rPr lang="pt-BR" smtClean="0"/>
              <a:pPr/>
              <a:t>6</a:t>
            </a:fld>
            <a:endParaRPr lang="pt-BR"/>
          </a:p>
        </p:txBody>
      </p:sp>
      <p:sp>
        <p:nvSpPr>
          <p:cNvPr id="4" name="Espaço Reservado para Rodapé 3"/>
          <p:cNvSpPr>
            <a:spLocks noGrp="1"/>
          </p:cNvSpPr>
          <p:nvPr>
            <p:ph type="ftr" sz="quarter" idx="11"/>
          </p:nvPr>
        </p:nvSpPr>
        <p:spPr/>
        <p:txBody>
          <a:bodyPr/>
          <a:lstStyle/>
          <a:p>
            <a:r>
              <a:rPr lang="pt-BR"/>
              <a:t>Seleção Grupos sem PMS - 2019</a:t>
            </a:r>
            <a:endParaRPr lang="pt-BR" dirty="0"/>
          </a:p>
        </p:txBody>
      </p:sp>
    </p:spTree>
    <p:extLst>
      <p:ext uri="{BB962C8B-B14F-4D97-AF65-F5344CB8AC3E}">
        <p14:creationId xmlns:p14="http://schemas.microsoft.com/office/powerpoint/2010/main" val="137835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effectLst>
                  <a:outerShdw blurRad="38100" dist="38100" dir="2700000" algn="tl">
                    <a:srgbClr val="000000">
                      <a:alpha val="43137"/>
                    </a:srgbClr>
                  </a:outerShdw>
                </a:effectLst>
              </a:rPr>
              <a:t>Seleção dos Grupos Econômicos sem PMS</a:t>
            </a:r>
            <a:endParaRPr lang="pt-BR" dirty="0"/>
          </a:p>
        </p:txBody>
      </p:sp>
      <p:sp>
        <p:nvSpPr>
          <p:cNvPr id="3" name="Espaço Reservado para Conteúdo 2"/>
          <p:cNvSpPr>
            <a:spLocks noGrp="1"/>
          </p:cNvSpPr>
          <p:nvPr>
            <p:ph idx="1"/>
          </p:nvPr>
        </p:nvSpPr>
        <p:spPr>
          <a:xfrm>
            <a:off x="250825" y="699542"/>
            <a:ext cx="8642350" cy="4087356"/>
          </a:xfrm>
        </p:spPr>
        <p:txBody>
          <a:bodyPr>
            <a:noAutofit/>
          </a:bodyPr>
          <a:lstStyle/>
          <a:p>
            <a:pPr marL="57150" lvl="1" indent="0" algn="just">
              <a:lnSpc>
                <a:spcPts val="1800"/>
              </a:lnSpc>
              <a:spcBef>
                <a:spcPts val="600"/>
              </a:spcBef>
              <a:spcAft>
                <a:spcPts val="600"/>
              </a:spcAft>
              <a:buClr>
                <a:srgbClr val="0070C0"/>
              </a:buClr>
              <a:buNone/>
              <a:defRPr/>
            </a:pPr>
            <a:r>
              <a:rPr lang="pt-BR" dirty="0">
                <a:solidFill>
                  <a:srgbClr val="000099"/>
                </a:solidFill>
              </a:rPr>
              <a:t>6. Os Grupos Econômicos representados pela Entidade deverão constitui-la sua representante, por meio de instrumento de procuração, com firma reconhecida, para representá-los perante ao GIESB e à ABR Telecom, conforme modelo anexo.</a:t>
            </a:r>
          </a:p>
          <a:p>
            <a:pPr marL="57150" lvl="1" indent="0" algn="just">
              <a:lnSpc>
                <a:spcPts val="1800"/>
              </a:lnSpc>
              <a:spcBef>
                <a:spcPts val="600"/>
              </a:spcBef>
              <a:spcAft>
                <a:spcPts val="600"/>
              </a:spcAft>
              <a:buClr>
                <a:srgbClr val="0070C0"/>
              </a:buClr>
              <a:buNone/>
              <a:defRPr/>
            </a:pPr>
            <a:endParaRPr lang="pt-BR" dirty="0">
              <a:solidFill>
                <a:srgbClr val="000099"/>
              </a:solidFill>
            </a:endParaRPr>
          </a:p>
          <a:p>
            <a:pPr marL="57150" lvl="1" indent="0" algn="just">
              <a:lnSpc>
                <a:spcPts val="1800"/>
              </a:lnSpc>
              <a:spcBef>
                <a:spcPts val="600"/>
              </a:spcBef>
              <a:spcAft>
                <a:spcPts val="600"/>
              </a:spcAft>
              <a:buClr>
                <a:srgbClr val="0070C0"/>
              </a:buClr>
              <a:buNone/>
              <a:defRPr/>
            </a:pPr>
            <a:endParaRPr lang="pt-BR" dirty="0">
              <a:solidFill>
                <a:srgbClr val="000099"/>
              </a:solidFill>
            </a:endParaRPr>
          </a:p>
          <a:p>
            <a:pPr marL="57150" lvl="1" indent="0" algn="just">
              <a:lnSpc>
                <a:spcPts val="1800"/>
              </a:lnSpc>
              <a:spcBef>
                <a:spcPts val="600"/>
              </a:spcBef>
              <a:spcAft>
                <a:spcPts val="600"/>
              </a:spcAft>
              <a:buClr>
                <a:srgbClr val="0070C0"/>
              </a:buClr>
              <a:buNone/>
              <a:defRPr/>
            </a:pPr>
            <a:endParaRPr lang="pt-BR" dirty="0">
              <a:solidFill>
                <a:srgbClr val="000099"/>
              </a:solidFill>
            </a:endParaRPr>
          </a:p>
          <a:p>
            <a:pPr marL="57150" lvl="1" indent="0" algn="just">
              <a:lnSpc>
                <a:spcPts val="1800"/>
              </a:lnSpc>
              <a:spcBef>
                <a:spcPts val="600"/>
              </a:spcBef>
              <a:spcAft>
                <a:spcPts val="600"/>
              </a:spcAft>
              <a:buClr>
                <a:srgbClr val="0070C0"/>
              </a:buClr>
              <a:buNone/>
              <a:defRPr/>
            </a:pPr>
            <a:r>
              <a:rPr lang="pt-BR" dirty="0">
                <a:solidFill>
                  <a:srgbClr val="000099"/>
                </a:solidFill>
              </a:rPr>
              <a:t>7. Os Grupos Econômicos representados individualmente ou por meio de Entidade representativa deverão, necessariamente, ter firmado eletronicamente o contrato de adesão com a ESOA, para a prestação do serviço de acesso à BDA e ao SNOA.</a:t>
            </a:r>
          </a:p>
        </p:txBody>
      </p:sp>
      <p:sp>
        <p:nvSpPr>
          <p:cNvPr id="5" name="Espaço Reservado para Número de Slide 4"/>
          <p:cNvSpPr>
            <a:spLocks noGrp="1"/>
          </p:cNvSpPr>
          <p:nvPr>
            <p:ph type="sldNum" sz="quarter" idx="12"/>
          </p:nvPr>
        </p:nvSpPr>
        <p:spPr/>
        <p:txBody>
          <a:bodyPr/>
          <a:lstStyle/>
          <a:p>
            <a:fld id="{D1B0B7E9-0E6E-49E4-A07B-1713E141F280}" type="slidenum">
              <a:rPr lang="pt-BR" smtClean="0"/>
              <a:pPr/>
              <a:t>7</a:t>
            </a:fld>
            <a:endParaRPr lang="pt-BR"/>
          </a:p>
        </p:txBody>
      </p:sp>
      <p:sp>
        <p:nvSpPr>
          <p:cNvPr id="4" name="Espaço Reservado para Rodapé 3"/>
          <p:cNvSpPr>
            <a:spLocks noGrp="1"/>
          </p:cNvSpPr>
          <p:nvPr>
            <p:ph type="ftr" sz="quarter" idx="11"/>
          </p:nvPr>
        </p:nvSpPr>
        <p:spPr/>
        <p:txBody>
          <a:bodyPr/>
          <a:lstStyle/>
          <a:p>
            <a:r>
              <a:rPr lang="pt-BR"/>
              <a:t>Seleção Grupos sem PMS - 2019</a:t>
            </a:r>
            <a:endParaRPr lang="pt-BR" dirty="0"/>
          </a:p>
        </p:txBody>
      </p:sp>
      <p:graphicFrame>
        <p:nvGraphicFramePr>
          <p:cNvPr id="6" name="Objeto 5"/>
          <p:cNvGraphicFramePr>
            <a:graphicFrameLocks noChangeAspect="1"/>
          </p:cNvGraphicFramePr>
          <p:nvPr>
            <p:extLst/>
          </p:nvPr>
        </p:nvGraphicFramePr>
        <p:xfrm>
          <a:off x="3419872" y="1584201"/>
          <a:ext cx="914400" cy="771525"/>
        </p:xfrm>
        <a:graphic>
          <a:graphicData uri="http://schemas.openxmlformats.org/presentationml/2006/ole">
            <mc:AlternateContent xmlns:mc="http://schemas.openxmlformats.org/markup-compatibility/2006">
              <mc:Choice xmlns:v="urn:schemas-microsoft-com:vml" Requires="v">
                <p:oleObj spid="_x0000_s3080" name="Documento" showAsIcon="1" r:id="rId3" imgW="914400" imgH="771480" progId="Word.Document.12">
                  <p:embed/>
                </p:oleObj>
              </mc:Choice>
              <mc:Fallback>
                <p:oleObj name="Documento" showAsIcon="1" r:id="rId3" imgW="914400" imgH="771480" progId="Word.Document.12">
                  <p:embed/>
                  <p:pic>
                    <p:nvPicPr>
                      <p:cNvPr id="6" name="Objeto 5"/>
                      <p:cNvPicPr/>
                      <p:nvPr/>
                    </p:nvPicPr>
                    <p:blipFill>
                      <a:blip r:embed="rId4"/>
                      <a:stretch>
                        <a:fillRect/>
                      </a:stretch>
                    </p:blipFill>
                    <p:spPr>
                      <a:xfrm>
                        <a:off x="3419872" y="158420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404644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up)">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Seleção </a:t>
            </a:r>
            <a:r>
              <a:rPr lang="pt-BR" dirty="0">
                <a:effectLst>
                  <a:outerShdw blurRad="38100" dist="38100" dir="2700000" algn="tl">
                    <a:srgbClr val="000000">
                      <a:alpha val="43137"/>
                    </a:srgbClr>
                  </a:outerShdw>
                </a:effectLst>
              </a:rPr>
              <a:t>dos Grupos Econômicos </a:t>
            </a:r>
            <a:r>
              <a:rPr lang="pt-BR" dirty="0"/>
              <a:t>sem PMS</a:t>
            </a:r>
          </a:p>
        </p:txBody>
      </p:sp>
      <p:graphicFrame>
        <p:nvGraphicFramePr>
          <p:cNvPr id="6" name="Espaço Reservado para Conteúdo 5"/>
          <p:cNvGraphicFramePr>
            <a:graphicFrameLocks noGrp="1"/>
          </p:cNvGraphicFramePr>
          <p:nvPr>
            <p:ph idx="1"/>
            <p:extLst>
              <p:ext uri="{D42A27DB-BD31-4B8C-83A1-F6EECF244321}">
                <p14:modId xmlns:p14="http://schemas.microsoft.com/office/powerpoint/2010/main" val="1823879055"/>
              </p:ext>
            </p:extLst>
          </p:nvPr>
        </p:nvGraphicFramePr>
        <p:xfrm>
          <a:off x="251520" y="1419622"/>
          <a:ext cx="8641654" cy="2688333"/>
        </p:xfrm>
        <a:graphic>
          <a:graphicData uri="http://schemas.openxmlformats.org/drawingml/2006/table">
            <a:tbl>
              <a:tblPr firstRow="1" bandRow="1">
                <a:tableStyleId>{5C22544A-7EE6-4342-B048-85BDC9FD1C3A}</a:tableStyleId>
              </a:tblPr>
              <a:tblGrid>
                <a:gridCol w="443580">
                  <a:extLst>
                    <a:ext uri="{9D8B030D-6E8A-4147-A177-3AD203B41FA5}">
                      <a16:colId xmlns:a16="http://schemas.microsoft.com/office/drawing/2014/main" val="20000"/>
                    </a:ext>
                  </a:extLst>
                </a:gridCol>
                <a:gridCol w="6890933">
                  <a:extLst>
                    <a:ext uri="{9D8B030D-6E8A-4147-A177-3AD203B41FA5}">
                      <a16:colId xmlns:a16="http://schemas.microsoft.com/office/drawing/2014/main" val="20001"/>
                    </a:ext>
                  </a:extLst>
                </a:gridCol>
                <a:gridCol w="1307141">
                  <a:extLst>
                    <a:ext uri="{9D8B030D-6E8A-4147-A177-3AD203B41FA5}">
                      <a16:colId xmlns:a16="http://schemas.microsoft.com/office/drawing/2014/main" val="20002"/>
                    </a:ext>
                  </a:extLst>
                </a:gridCol>
              </a:tblGrid>
              <a:tr h="323603">
                <a:tc>
                  <a:txBody>
                    <a:bodyPr/>
                    <a:lstStyle/>
                    <a:p>
                      <a:pPr algn="ctr">
                        <a:lnSpc>
                          <a:spcPts val="1600"/>
                        </a:lnSpc>
                        <a:spcBef>
                          <a:spcPts val="600"/>
                        </a:spcBef>
                        <a:spcAft>
                          <a:spcPts val="600"/>
                        </a:spcAft>
                      </a:pPr>
                      <a:endParaRPr lang="pt-BR" sz="1600" dirty="0">
                        <a:effectLst>
                          <a:outerShdw dist="38100" dir="2700000" algn="tl" rotWithShape="0">
                            <a:prstClr val="black">
                              <a:alpha val="60000"/>
                            </a:prstClr>
                          </a:outerShdw>
                        </a:effectLst>
                        <a:latin typeface="+mn-lt"/>
                        <a:cs typeface="Calibri" pitchFamily="34" charset="0"/>
                      </a:endParaRPr>
                    </a:p>
                  </a:txBody>
                  <a:tcPr marL="36000" marR="36000" marT="36000" marB="36000" anchor="ctr"/>
                </a:tc>
                <a:tc>
                  <a:txBody>
                    <a:bodyPr/>
                    <a:lstStyle>
                      <a:defPPr>
                        <a:defRPr lang="pt-BR"/>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lnSpc>
                          <a:spcPts val="1600"/>
                        </a:lnSpc>
                        <a:spcBef>
                          <a:spcPts val="600"/>
                        </a:spcBef>
                        <a:spcAft>
                          <a:spcPts val="600"/>
                        </a:spcAft>
                      </a:pPr>
                      <a:r>
                        <a:rPr lang="pt-BR" sz="1600" dirty="0">
                          <a:effectLst>
                            <a:outerShdw dist="38100" dir="2700000" algn="tl" rotWithShape="0">
                              <a:prstClr val="black">
                                <a:alpha val="60000"/>
                              </a:prstClr>
                            </a:outerShdw>
                          </a:effectLst>
                          <a:latin typeface="+mn-lt"/>
                        </a:rPr>
                        <a:t>ATIVIDADE</a:t>
                      </a:r>
                      <a:endParaRPr lang="pt-BR" sz="1600" dirty="0">
                        <a:effectLst>
                          <a:outerShdw dist="38100" dir="2700000" algn="tl" rotWithShape="0">
                            <a:prstClr val="black">
                              <a:alpha val="60000"/>
                            </a:prstClr>
                          </a:outerShdw>
                        </a:effectLst>
                        <a:latin typeface="+mn-lt"/>
                        <a:cs typeface="Calibri" pitchFamily="34" charset="0"/>
                      </a:endParaRPr>
                    </a:p>
                  </a:txBody>
                  <a:tcPr marL="36000" marR="36000" marT="36000" marB="36000" anchor="ctr"/>
                </a:tc>
                <a:tc>
                  <a:txBody>
                    <a:bodyPr/>
                    <a:lstStyle>
                      <a:defPPr>
                        <a:defRPr lang="pt-BR"/>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lnSpc>
                          <a:spcPts val="1600"/>
                        </a:lnSpc>
                        <a:spcBef>
                          <a:spcPts val="600"/>
                        </a:spcBef>
                        <a:spcAft>
                          <a:spcPts val="600"/>
                        </a:spcAft>
                      </a:pPr>
                      <a:r>
                        <a:rPr lang="pt-BR" sz="1600" dirty="0">
                          <a:effectLst>
                            <a:outerShdw dist="38100" dir="2700000" algn="tl" rotWithShape="0">
                              <a:prstClr val="black">
                                <a:alpha val="60000"/>
                              </a:prstClr>
                            </a:outerShdw>
                          </a:effectLst>
                          <a:latin typeface="+mn-lt"/>
                        </a:rPr>
                        <a:t>DATA</a:t>
                      </a:r>
                      <a:endParaRPr lang="pt-BR" sz="1600" dirty="0">
                        <a:effectLst>
                          <a:outerShdw dist="38100" dir="2700000" algn="tl" rotWithShape="0">
                            <a:prstClr val="black">
                              <a:alpha val="60000"/>
                            </a:prstClr>
                          </a:outerShdw>
                        </a:effectLst>
                        <a:latin typeface="+mn-lt"/>
                        <a:cs typeface="Calibri" pitchFamily="34" charset="0"/>
                      </a:endParaRPr>
                    </a:p>
                  </a:txBody>
                  <a:tcPr marL="36000" marR="36000" marT="36000" marB="36000" anchor="ctr"/>
                </a:tc>
                <a:extLst>
                  <a:ext uri="{0D108BD9-81ED-4DB2-BD59-A6C34878D82A}">
                    <a16:rowId xmlns:a16="http://schemas.microsoft.com/office/drawing/2014/main" val="10000"/>
                  </a:ext>
                </a:extLst>
              </a:tr>
              <a:tr h="560141">
                <a:tc>
                  <a:txBody>
                    <a:bodyPr/>
                    <a:lstStyle/>
                    <a:p>
                      <a:pPr algn="ctr" rtl="0" fontAlgn="ctr">
                        <a:lnSpc>
                          <a:spcPts val="1600"/>
                        </a:lnSpc>
                        <a:spcBef>
                          <a:spcPts val="600"/>
                        </a:spcBef>
                        <a:spcAft>
                          <a:spcPts val="600"/>
                        </a:spcAft>
                      </a:pPr>
                      <a:r>
                        <a:rPr lang="pt-BR" sz="1600" b="0" kern="1200" baseline="0" noProof="0" dirty="0">
                          <a:solidFill>
                            <a:srgbClr val="000099"/>
                          </a:solidFill>
                          <a:latin typeface="+mn-lt"/>
                          <a:ea typeface="+mn-ea"/>
                          <a:cs typeface="+mn-cs"/>
                        </a:rPr>
                        <a:t>1</a:t>
                      </a:r>
                    </a:p>
                  </a:txBody>
                  <a:tcPr marL="36000" marR="36000" marT="36000" marB="36000" anchor="ctr"/>
                </a:tc>
                <a:tc>
                  <a:txBody>
                    <a:bodyPr/>
                    <a:lstStyle/>
                    <a:p>
                      <a:pPr algn="just">
                        <a:lnSpc>
                          <a:spcPts val="1600"/>
                        </a:lnSpc>
                        <a:spcBef>
                          <a:spcPts val="600"/>
                        </a:spcBef>
                        <a:spcAft>
                          <a:spcPts val="600"/>
                        </a:spcAft>
                      </a:pPr>
                      <a:r>
                        <a:rPr lang="pt-BR" sz="1600" b="0" kern="1200" baseline="0" noProof="0" dirty="0">
                          <a:solidFill>
                            <a:srgbClr val="000099"/>
                          </a:solidFill>
                          <a:latin typeface="+mn-lt"/>
                          <a:ea typeface="+mn-ea"/>
                          <a:cs typeface="+mn-cs"/>
                        </a:rPr>
                        <a:t>Abertura de prazo, pelo GIESB, para o recebimento das solicitações de Representações dos Grupos Sem PMS no Conselho Deliberativo de Atacado.</a:t>
                      </a:r>
                    </a:p>
                  </a:txBody>
                  <a:tcPr marL="36000" marR="36000" marT="36000" marB="36000" anchor="ctr"/>
                </a:tc>
                <a:tc>
                  <a:txBody>
                    <a:bodyPr/>
                    <a:lstStyle/>
                    <a:p>
                      <a:pPr marL="0" marR="0" indent="0" algn="ctr" defTabSz="914400" rtl="0" eaLnBrk="1" fontAlgn="ctr" latinLnBrk="0" hangingPunct="1">
                        <a:lnSpc>
                          <a:spcPts val="1600"/>
                        </a:lnSpc>
                        <a:spcBef>
                          <a:spcPts val="600"/>
                        </a:spcBef>
                        <a:spcAft>
                          <a:spcPts val="600"/>
                        </a:spcAft>
                        <a:buClrTx/>
                        <a:buSzTx/>
                        <a:buFontTx/>
                        <a:buNone/>
                        <a:tabLst/>
                        <a:defRPr/>
                      </a:pPr>
                      <a:r>
                        <a:rPr lang="pt-BR" sz="1600" b="0" kern="1200" dirty="0">
                          <a:solidFill>
                            <a:srgbClr val="000099"/>
                          </a:solidFill>
                          <a:latin typeface="+mn-lt"/>
                          <a:ea typeface="+mn-ea"/>
                          <a:cs typeface="+mn-cs"/>
                        </a:rPr>
                        <a:t>15/10/2018</a:t>
                      </a:r>
                    </a:p>
                  </a:txBody>
                  <a:tcPr marL="36000" marR="36000" marT="36000" marB="36000" anchor="ctr"/>
                </a:tc>
                <a:extLst>
                  <a:ext uri="{0D108BD9-81ED-4DB2-BD59-A6C34878D82A}">
                    <a16:rowId xmlns:a16="http://schemas.microsoft.com/office/drawing/2014/main" val="10001"/>
                  </a:ext>
                </a:extLst>
              </a:tr>
              <a:tr h="568715">
                <a:tc>
                  <a:txBody>
                    <a:bodyPr/>
                    <a:lstStyle/>
                    <a:p>
                      <a:pPr algn="ctr" rtl="0" fontAlgn="ctr">
                        <a:lnSpc>
                          <a:spcPts val="1600"/>
                        </a:lnSpc>
                        <a:spcBef>
                          <a:spcPts val="600"/>
                        </a:spcBef>
                        <a:spcAft>
                          <a:spcPts val="600"/>
                        </a:spcAft>
                      </a:pPr>
                      <a:r>
                        <a:rPr lang="pt-BR" sz="1600" b="0" kern="1200" baseline="0" noProof="0" dirty="0">
                          <a:solidFill>
                            <a:srgbClr val="000099"/>
                          </a:solidFill>
                          <a:latin typeface="+mn-lt"/>
                          <a:ea typeface="+mn-ea"/>
                          <a:cs typeface="+mn-cs"/>
                        </a:rPr>
                        <a:t>2</a:t>
                      </a:r>
                    </a:p>
                  </a:txBody>
                  <a:tcPr marL="36000" marR="36000" marT="36000" marB="36000" anchor="ctr"/>
                </a:tc>
                <a:tc>
                  <a:txBody>
                    <a:bodyPr/>
                    <a:lstStyle/>
                    <a:p>
                      <a:pPr algn="just">
                        <a:lnSpc>
                          <a:spcPts val="1600"/>
                        </a:lnSpc>
                        <a:spcBef>
                          <a:spcPts val="600"/>
                        </a:spcBef>
                        <a:spcAft>
                          <a:spcPts val="600"/>
                        </a:spcAft>
                      </a:pPr>
                      <a:r>
                        <a:rPr lang="pt-BR" sz="1600" b="0" kern="1200" baseline="0" noProof="0" dirty="0">
                          <a:solidFill>
                            <a:srgbClr val="000099"/>
                          </a:solidFill>
                          <a:latin typeface="+mn-lt"/>
                          <a:ea typeface="+mn-ea"/>
                          <a:cs typeface="+mn-cs"/>
                        </a:rPr>
                        <a:t>Encaminhamento da solicitação de representação dos Grupos sem PMS perante ao GIESB.</a:t>
                      </a:r>
                    </a:p>
                  </a:txBody>
                  <a:tcPr marL="36000" marR="36000" marT="36000" marB="36000" anchor="ctr"/>
                </a:tc>
                <a:tc>
                  <a:txBody>
                    <a:bodyPr/>
                    <a:lstStyle/>
                    <a:p>
                      <a:pPr marL="0" marR="0" indent="0" algn="ctr" defTabSz="914400" rtl="0" eaLnBrk="1" fontAlgn="ctr" latinLnBrk="0" hangingPunct="1">
                        <a:lnSpc>
                          <a:spcPts val="1600"/>
                        </a:lnSpc>
                        <a:spcBef>
                          <a:spcPts val="600"/>
                        </a:spcBef>
                        <a:spcAft>
                          <a:spcPts val="600"/>
                        </a:spcAft>
                        <a:buClrTx/>
                        <a:buSzTx/>
                        <a:buFontTx/>
                        <a:buNone/>
                        <a:tabLst/>
                        <a:defRPr/>
                      </a:pPr>
                      <a:r>
                        <a:rPr lang="pt-BR" sz="1600" b="0" kern="1200" dirty="0">
                          <a:solidFill>
                            <a:srgbClr val="000099"/>
                          </a:solidFill>
                          <a:latin typeface="+mn-lt"/>
                          <a:ea typeface="+mn-ea"/>
                          <a:cs typeface="+mn-cs"/>
                        </a:rPr>
                        <a:t>Até 29/11/2018</a:t>
                      </a:r>
                    </a:p>
                  </a:txBody>
                  <a:tcPr marL="36000" marR="36000" marT="36000" marB="36000" anchor="ctr"/>
                </a:tc>
                <a:extLst>
                  <a:ext uri="{0D108BD9-81ED-4DB2-BD59-A6C34878D82A}">
                    <a16:rowId xmlns:a16="http://schemas.microsoft.com/office/drawing/2014/main" val="10002"/>
                  </a:ext>
                </a:extLst>
              </a:tr>
              <a:tr h="586869">
                <a:tc>
                  <a:txBody>
                    <a:bodyPr/>
                    <a:lstStyle/>
                    <a:p>
                      <a:pPr algn="ctr" rtl="0" fontAlgn="ctr">
                        <a:lnSpc>
                          <a:spcPts val="1600"/>
                        </a:lnSpc>
                        <a:spcBef>
                          <a:spcPts val="600"/>
                        </a:spcBef>
                        <a:spcAft>
                          <a:spcPts val="600"/>
                        </a:spcAft>
                      </a:pPr>
                      <a:r>
                        <a:rPr lang="pt-BR" sz="1600" b="0" kern="1200" baseline="0" noProof="0" dirty="0">
                          <a:solidFill>
                            <a:srgbClr val="000099"/>
                          </a:solidFill>
                          <a:latin typeface="+mn-lt"/>
                          <a:ea typeface="+mn-ea"/>
                          <a:cs typeface="+mn-cs"/>
                        </a:rPr>
                        <a:t>3</a:t>
                      </a:r>
                    </a:p>
                  </a:txBody>
                  <a:tcPr marL="36000" marR="36000" marT="36000" marB="36000" anchor="ctr"/>
                </a:tc>
                <a:tc>
                  <a:txBody>
                    <a:bodyPr/>
                    <a:lstStyle/>
                    <a:p>
                      <a:pPr marL="0" indent="0" algn="just">
                        <a:lnSpc>
                          <a:spcPts val="1600"/>
                        </a:lnSpc>
                        <a:spcBef>
                          <a:spcPts val="600"/>
                        </a:spcBef>
                        <a:spcAft>
                          <a:spcPts val="600"/>
                        </a:spcAft>
                        <a:buFont typeface="Wingdings" pitchFamily="2" charset="2"/>
                        <a:buNone/>
                      </a:pPr>
                      <a:r>
                        <a:rPr lang="pt-BR" sz="1600" b="0" kern="1200" baseline="0" noProof="0" dirty="0">
                          <a:solidFill>
                            <a:srgbClr val="000099"/>
                          </a:solidFill>
                          <a:latin typeface="+mn-lt"/>
                          <a:ea typeface="+mn-ea"/>
                          <a:cs typeface="+mn-cs"/>
                        </a:rPr>
                        <a:t>Seleção e divulgação, pelo GIESB, das Representações dos Grupos Econômicos sem PMS, de acordo com critérios estabelecidos no Estatuto da ABR Telecom.</a:t>
                      </a:r>
                    </a:p>
                  </a:txBody>
                  <a:tcPr marL="36000" marR="36000" marT="36000" marB="36000" anchor="ctr"/>
                </a:tc>
                <a:tc>
                  <a:txBody>
                    <a:bodyPr/>
                    <a:lstStyle/>
                    <a:p>
                      <a:pPr marL="0" marR="0" indent="0" algn="ctr" defTabSz="914400" rtl="0" eaLnBrk="1" fontAlgn="ctr" latinLnBrk="0" hangingPunct="1">
                        <a:lnSpc>
                          <a:spcPts val="1600"/>
                        </a:lnSpc>
                        <a:spcBef>
                          <a:spcPts val="600"/>
                        </a:spcBef>
                        <a:spcAft>
                          <a:spcPts val="600"/>
                        </a:spcAft>
                        <a:buClrTx/>
                        <a:buSzTx/>
                        <a:buFontTx/>
                        <a:buNone/>
                        <a:tabLst/>
                        <a:defRPr/>
                      </a:pPr>
                      <a:r>
                        <a:rPr lang="pt-BR" sz="1600" b="0" kern="1200" dirty="0">
                          <a:solidFill>
                            <a:srgbClr val="000099"/>
                          </a:solidFill>
                          <a:latin typeface="+mn-lt"/>
                          <a:ea typeface="+mn-ea"/>
                          <a:cs typeface="+mn-cs"/>
                        </a:rPr>
                        <a:t>Até</a:t>
                      </a:r>
                      <a:r>
                        <a:rPr lang="pt-BR" sz="1600" b="0" kern="1200" baseline="0" dirty="0">
                          <a:solidFill>
                            <a:srgbClr val="000099"/>
                          </a:solidFill>
                          <a:latin typeface="+mn-lt"/>
                          <a:ea typeface="+mn-ea"/>
                          <a:cs typeface="+mn-cs"/>
                        </a:rPr>
                        <a:t> 25/01/2019</a:t>
                      </a:r>
                      <a:endParaRPr lang="pt-BR" sz="1600" b="0" kern="1200" dirty="0">
                        <a:solidFill>
                          <a:srgbClr val="000099"/>
                        </a:solidFill>
                        <a:latin typeface="+mn-lt"/>
                        <a:ea typeface="+mn-ea"/>
                        <a:cs typeface="+mn-cs"/>
                      </a:endParaRPr>
                    </a:p>
                  </a:txBody>
                  <a:tcPr marL="36000" marR="36000" marT="36000" marB="36000" anchor="ctr"/>
                </a:tc>
                <a:extLst>
                  <a:ext uri="{0D108BD9-81ED-4DB2-BD59-A6C34878D82A}">
                    <a16:rowId xmlns:a16="http://schemas.microsoft.com/office/drawing/2014/main" val="10003"/>
                  </a:ext>
                </a:extLst>
              </a:tr>
              <a:tr h="649005">
                <a:tc>
                  <a:txBody>
                    <a:bodyPr/>
                    <a:lstStyle/>
                    <a:p>
                      <a:pPr algn="ctr" rtl="0" fontAlgn="ctr">
                        <a:lnSpc>
                          <a:spcPts val="1600"/>
                        </a:lnSpc>
                        <a:spcBef>
                          <a:spcPts val="600"/>
                        </a:spcBef>
                        <a:spcAft>
                          <a:spcPts val="600"/>
                        </a:spcAft>
                      </a:pPr>
                      <a:r>
                        <a:rPr lang="pt-BR" sz="1600" b="0" kern="1200" baseline="0" noProof="0" dirty="0">
                          <a:solidFill>
                            <a:srgbClr val="000099"/>
                          </a:solidFill>
                          <a:latin typeface="+mn-lt"/>
                          <a:ea typeface="+mn-ea"/>
                          <a:cs typeface="+mn-cs"/>
                        </a:rPr>
                        <a:t>4</a:t>
                      </a:r>
                    </a:p>
                  </a:txBody>
                  <a:tcPr marL="36000" marR="36000" marT="36000" marB="36000" anchor="ctr"/>
                </a:tc>
                <a:tc>
                  <a:txBody>
                    <a:bodyPr/>
                    <a:lstStyle/>
                    <a:p>
                      <a:pPr algn="just">
                        <a:lnSpc>
                          <a:spcPts val="1600"/>
                        </a:lnSpc>
                        <a:spcBef>
                          <a:spcPts val="600"/>
                        </a:spcBef>
                        <a:spcAft>
                          <a:spcPts val="600"/>
                        </a:spcAft>
                      </a:pPr>
                      <a:r>
                        <a:rPr lang="pt-BR" sz="1600" b="0" kern="1200" baseline="0" noProof="0" dirty="0">
                          <a:solidFill>
                            <a:srgbClr val="000099"/>
                          </a:solidFill>
                          <a:latin typeface="+mn-lt"/>
                          <a:ea typeface="+mn-ea"/>
                          <a:cs typeface="+mn-cs"/>
                        </a:rPr>
                        <a:t>Indicação à ABR Telecom, pelas Representações dos Grupos Econômicos sem PMS escolhidos pelo GIESB, dos seus membros titulares e suplentes.</a:t>
                      </a:r>
                    </a:p>
                  </a:txBody>
                  <a:tcPr marL="36000" marR="36000" marT="36000" marB="36000" anchor="ctr"/>
                </a:tc>
                <a:tc>
                  <a:txBody>
                    <a:bodyPr/>
                    <a:lstStyle/>
                    <a:p>
                      <a:pPr marL="0" marR="0" indent="0" algn="ctr" defTabSz="914400" rtl="0" eaLnBrk="1" fontAlgn="ctr" latinLnBrk="0" hangingPunct="1">
                        <a:lnSpc>
                          <a:spcPts val="1600"/>
                        </a:lnSpc>
                        <a:spcBef>
                          <a:spcPts val="600"/>
                        </a:spcBef>
                        <a:spcAft>
                          <a:spcPts val="600"/>
                        </a:spcAft>
                        <a:buClrTx/>
                        <a:buSzTx/>
                        <a:buFontTx/>
                        <a:buNone/>
                        <a:tabLst/>
                        <a:defRPr/>
                      </a:pPr>
                      <a:r>
                        <a:rPr lang="pt-BR" sz="1600" b="0" kern="1200" dirty="0">
                          <a:solidFill>
                            <a:srgbClr val="000099"/>
                          </a:solidFill>
                          <a:latin typeface="+mn-lt"/>
                          <a:ea typeface="+mn-ea"/>
                          <a:cs typeface="+mn-cs"/>
                        </a:rPr>
                        <a:t>Até</a:t>
                      </a:r>
                      <a:r>
                        <a:rPr lang="pt-BR" sz="1600" b="0" kern="1200" baseline="0" dirty="0">
                          <a:solidFill>
                            <a:srgbClr val="000099"/>
                          </a:solidFill>
                          <a:latin typeface="+mn-lt"/>
                          <a:ea typeface="+mn-ea"/>
                          <a:cs typeface="+mn-cs"/>
                        </a:rPr>
                        <a:t> 31/01/2019</a:t>
                      </a:r>
                      <a:endParaRPr lang="pt-BR" sz="1600" b="0" kern="1200" dirty="0">
                        <a:solidFill>
                          <a:srgbClr val="000099"/>
                        </a:solidFill>
                        <a:latin typeface="+mn-lt"/>
                        <a:ea typeface="+mn-ea"/>
                        <a:cs typeface="+mn-cs"/>
                      </a:endParaRPr>
                    </a:p>
                  </a:txBody>
                  <a:tcPr marL="36000" marR="36000" marT="36000" marB="36000" anchor="ctr"/>
                </a:tc>
                <a:extLst>
                  <a:ext uri="{0D108BD9-81ED-4DB2-BD59-A6C34878D82A}">
                    <a16:rowId xmlns:a16="http://schemas.microsoft.com/office/drawing/2014/main" val="10004"/>
                  </a:ext>
                </a:extLst>
              </a:tr>
            </a:tbl>
          </a:graphicData>
        </a:graphic>
      </p:graphicFrame>
      <p:sp>
        <p:nvSpPr>
          <p:cNvPr id="5" name="Espaço Reservado para Número de Slide 4"/>
          <p:cNvSpPr>
            <a:spLocks noGrp="1"/>
          </p:cNvSpPr>
          <p:nvPr>
            <p:ph type="sldNum" sz="quarter" idx="12"/>
          </p:nvPr>
        </p:nvSpPr>
        <p:spPr/>
        <p:txBody>
          <a:bodyPr/>
          <a:lstStyle/>
          <a:p>
            <a:fld id="{D1B0B7E9-0E6E-49E4-A07B-1713E141F280}" type="slidenum">
              <a:rPr lang="pt-BR" smtClean="0"/>
              <a:pPr/>
              <a:t>8</a:t>
            </a:fld>
            <a:endParaRPr lang="pt-BR"/>
          </a:p>
        </p:txBody>
      </p:sp>
      <p:sp>
        <p:nvSpPr>
          <p:cNvPr id="3" name="CaixaDeTexto 2"/>
          <p:cNvSpPr txBox="1"/>
          <p:nvPr/>
        </p:nvSpPr>
        <p:spPr>
          <a:xfrm>
            <a:off x="250826" y="712318"/>
            <a:ext cx="8642350" cy="553998"/>
          </a:xfrm>
          <a:prstGeom prst="rect">
            <a:avLst/>
          </a:prstGeom>
          <a:noFill/>
        </p:spPr>
        <p:txBody>
          <a:bodyPr wrap="square" rtlCol="0">
            <a:spAutoFit/>
          </a:bodyPr>
          <a:lstStyle/>
          <a:p>
            <a:pPr marL="0" lvl="1" algn="just">
              <a:lnSpc>
                <a:spcPts val="1800"/>
              </a:lnSpc>
              <a:spcBef>
                <a:spcPts val="600"/>
              </a:spcBef>
              <a:spcAft>
                <a:spcPts val="600"/>
              </a:spcAft>
              <a:buClr>
                <a:srgbClr val="0070C0"/>
              </a:buClr>
              <a:defRPr/>
            </a:pPr>
            <a:r>
              <a:rPr lang="pt-BR" sz="1600" dirty="0">
                <a:solidFill>
                  <a:srgbClr val="000099"/>
                </a:solidFill>
              </a:rPr>
              <a:t>Assim, o GIESB apresenta o cronograma para a escolha dos representantes dos Grupos Econômicos sem PMS, para o período de 2019 a 2022:</a:t>
            </a:r>
          </a:p>
        </p:txBody>
      </p:sp>
      <p:sp>
        <p:nvSpPr>
          <p:cNvPr id="4" name="Espaço Reservado para Rodapé 3"/>
          <p:cNvSpPr>
            <a:spLocks noGrp="1"/>
          </p:cNvSpPr>
          <p:nvPr>
            <p:ph type="ftr" sz="quarter" idx="11"/>
          </p:nvPr>
        </p:nvSpPr>
        <p:spPr/>
        <p:txBody>
          <a:bodyPr/>
          <a:lstStyle/>
          <a:p>
            <a:r>
              <a:rPr lang="pt-BR"/>
              <a:t>Seleção Grupos sem PMS - 2019</a:t>
            </a:r>
            <a:endParaRPr lang="pt-BR" dirty="0"/>
          </a:p>
        </p:txBody>
      </p:sp>
    </p:spTree>
    <p:extLst>
      <p:ext uri="{BB962C8B-B14F-4D97-AF65-F5344CB8AC3E}">
        <p14:creationId xmlns:p14="http://schemas.microsoft.com/office/powerpoint/2010/main" val="2251739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deGOP_CP_ModeloPPT_20120417">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OST_GOP_IDV_ANEXOXXII_Modelo_Apresentação_Geral_WIDE_20121005_V1.pptx" id="{E7F4B6FA-BB37-48B4-A10F-0A89B5232A39}" vid="{CF88451C-8115-4858-BDC3-0A7C34848E09}"/>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WideGOP_CP_ModeloPPT_20120417</Template>
  <TotalTime>5052</TotalTime>
  <Words>1059</Words>
  <Application>Microsoft Office PowerPoint</Application>
  <PresentationFormat>Apresentação na tela (16:9)</PresentationFormat>
  <Paragraphs>75</Paragraphs>
  <Slides>8</Slides>
  <Notes>3</Notes>
  <HiddenSlides>0</HiddenSlides>
  <MMClips>0</MMClips>
  <ScaleCrop>false</ScaleCrop>
  <HeadingPairs>
    <vt:vector size="8" baseType="variant">
      <vt:variant>
        <vt:lpstr>Fontes usadas</vt:lpstr>
      </vt:variant>
      <vt:variant>
        <vt:i4>5</vt:i4>
      </vt:variant>
      <vt:variant>
        <vt:lpstr>Tema</vt:lpstr>
      </vt:variant>
      <vt:variant>
        <vt:i4>2</vt:i4>
      </vt:variant>
      <vt:variant>
        <vt:lpstr>Servidores OLE inseridos</vt:lpstr>
      </vt:variant>
      <vt:variant>
        <vt:i4>1</vt:i4>
      </vt:variant>
      <vt:variant>
        <vt:lpstr>Títulos de slides</vt:lpstr>
      </vt:variant>
      <vt:variant>
        <vt:i4>8</vt:i4>
      </vt:variant>
    </vt:vector>
  </HeadingPairs>
  <TitlesOfParts>
    <vt:vector size="16" baseType="lpstr">
      <vt:lpstr>Arial</vt:lpstr>
      <vt:lpstr>Calibri</vt:lpstr>
      <vt:lpstr>Segoe UI</vt:lpstr>
      <vt:lpstr>Times New Roman</vt:lpstr>
      <vt:lpstr>Wingdings</vt:lpstr>
      <vt:lpstr>WideGOP_CP_ModeloPPT_20120417</vt:lpstr>
      <vt:lpstr>Tema do Office</vt:lpstr>
      <vt:lpstr>Documento</vt:lpstr>
      <vt:lpstr>Seleção das Representações dos Grupos Econômicos sem PMS - 2019</vt:lpstr>
      <vt:lpstr>Seleção dos Grupos Econômicos sem PMS</vt:lpstr>
      <vt:lpstr>Seleção dos Grupos Econômicos sem PMS</vt:lpstr>
      <vt:lpstr>Seleção dos Grupos Econômicos sem PMS</vt:lpstr>
      <vt:lpstr>Seleção dos Grupos Econômicos sem PMS</vt:lpstr>
      <vt:lpstr>Seleção dos Grupos Econômicos sem PMS</vt:lpstr>
      <vt:lpstr>Seleção dos Grupos Econômicos sem PMS</vt:lpstr>
      <vt:lpstr>Seleção dos Grupos Econômicos sem PMS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RECONAT 03-13</dc:title>
  <dc:creator>Eduardo Soares</dc:creator>
  <cp:lastModifiedBy>ABR TELECOM</cp:lastModifiedBy>
  <cp:revision>358</cp:revision>
  <dcterms:created xsi:type="dcterms:W3CDTF">2012-11-21T12:10:11Z</dcterms:created>
  <dcterms:modified xsi:type="dcterms:W3CDTF">2018-09-25T14:53:23Z</dcterms:modified>
</cp:coreProperties>
</file>