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56" r:id="rId5"/>
    <p:sldId id="394" r:id="rId6"/>
    <p:sldId id="399" r:id="rId7"/>
    <p:sldId id="396" r:id="rId8"/>
    <p:sldId id="398" r:id="rId9"/>
    <p:sldId id="302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5F3D62-B664-49D5-969C-88168666F72E}" v="1" dt="2023-02-16T16:13:57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78" autoAdjust="0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0B6F6-746A-4F00-B9CD-C377A7AF3880}" type="datetimeFigureOut">
              <a:rPr lang="pt-BR" smtClean="0"/>
              <a:t>16/02/2023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C839A-04A1-4C53-ABE8-581E2EB208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681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C839A-04A1-4C53-ABE8-581E2EB2082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9524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AD5670D3-4BA4-4EA0-BA19-D193200C6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34984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CCC859-A47D-46A9-9615-FE5590AFE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D219193-04B8-47FA-99ED-CEFCF90DE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F04541-87CB-4F8B-AD99-6BBF74485B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281992-B317-4ED9-9D28-1E65E6CCDA88}" type="datetime1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7DAA00-957D-44AE-92E9-07979FFD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22A1A-70F6-4A1B-8FE1-A3D624179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447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6458D13-E81F-48F4-AE1B-36908F596F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5AE7AB5-345F-414C-9A37-7823CB238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3C2BE7-9EFA-426C-97B5-16679A3406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C1F10C-6D7F-426F-9A98-D295401E1D17}" type="datetime1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A5352B-7FB9-4C01-97F6-E8411EB85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BD0087-5BDA-4F3E-A80D-B32FE01B0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539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desenho&#10;&#10;Descrição gerada automaticamente">
            <a:extLst>
              <a:ext uri="{FF2B5EF4-FFF2-40B4-BE49-F238E27FC236}">
                <a16:creationId xmlns:a16="http://schemas.microsoft.com/office/drawing/2014/main" id="{99936BF4-0557-C2E0-1A04-4EC16AB511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869" y="313997"/>
            <a:ext cx="2356131" cy="1140432"/>
          </a:xfrm>
          <a:prstGeom prst="rect">
            <a:avLst/>
          </a:prstGeom>
        </p:spPr>
      </p:pic>
      <p:sp>
        <p:nvSpPr>
          <p:cNvPr id="8" name="Espaço Reservado para Número de Slide 3">
            <a:extLst>
              <a:ext uri="{FF2B5EF4-FFF2-40B4-BE49-F238E27FC236}">
                <a16:creationId xmlns:a16="http://schemas.microsoft.com/office/drawing/2014/main" id="{CB8773D0-02E8-3469-3CE7-8F18CDB6DDB2}"/>
              </a:ext>
            </a:extLst>
          </p:cNvPr>
          <p:cNvSpPr txBox="1">
            <a:spLocks/>
          </p:cNvSpPr>
          <p:nvPr userDrawn="1"/>
        </p:nvSpPr>
        <p:spPr>
          <a:xfrm>
            <a:off x="11069782" y="6311900"/>
            <a:ext cx="955963" cy="546100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634F969-C321-4049-996B-EECD1C8A2FA6}" type="slidenum">
              <a:rPr lang="pt-BR" sz="2000" i="1" smtClean="0"/>
              <a:pPr algn="r"/>
              <a:t>‹nº›</a:t>
            </a:fld>
            <a:endParaRPr lang="pt-BR" sz="2000" i="1" dirty="0"/>
          </a:p>
        </p:txBody>
      </p:sp>
    </p:spTree>
    <p:extLst>
      <p:ext uri="{BB962C8B-B14F-4D97-AF65-F5344CB8AC3E}">
        <p14:creationId xmlns:p14="http://schemas.microsoft.com/office/powerpoint/2010/main" val="191617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1F522-A72A-4AB0-99DD-9300BD937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79989A4-AAE4-4953-9242-4B6117F01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C8752B9-DFC7-475B-BAC2-09CA55EEF9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4FF09C-ECFC-45F7-BED6-4007531CC134}" type="datetime1">
              <a:rPr lang="pt-BR" smtClean="0"/>
              <a:t>16/02/2023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8DEED2F-3FD3-43D4-9F0D-7A9D13CA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FB87F60-D4D2-4C27-B0FA-061DA68C1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854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0309E4-4898-41E6-BE4B-E8D6BFF46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9B755D-2129-4B26-9756-7C59B6620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0906F57-B1C1-4CC1-922E-FB9A34531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5FB021-B5B7-426A-BB1C-53074755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9E7EE5-1858-4494-979A-BD48227668C3}" type="datetime1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B4BC803-6FAC-4F7B-A2FD-7A44D7132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3D3EAC4-4FDB-44E9-8D99-CEE593CF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954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4C607B-AFE3-4967-BBC0-E7B6A4C93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13A5734-C0C1-48C4-A4D6-A2CF3483B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A5BEAF6-3154-468E-9908-E3D85DA5C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C0FA75F-7168-41B0-99A0-1104A1EAE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72D3546-8A4E-48A1-A4C9-54E1D2B3B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C396D33-2EF0-4A55-8BDC-B3EA1E57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522FAC-6F18-4EB5-8605-805B49F6DA93}" type="datetime1">
              <a:rPr lang="pt-BR" smtClean="0"/>
              <a:t>16/02/2023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684A25D-BA91-418D-AB74-07421601B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408A880-B11B-496E-9D23-9B51040C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402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6A6CF6-5751-4A29-95C0-F1730206D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6F596FC-A9AE-4967-AC0B-33C9976A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A177BB-D134-4FA3-ADFF-9022ECF150AD}" type="datetime1">
              <a:rPr lang="pt-BR" smtClean="0"/>
              <a:t>16/02/2023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37F54B2-DB9F-4A28-84F8-C99717707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F3BB811-C9FA-459B-9118-1E42E66F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709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D44C943-6559-46E0-B6FF-16839B20E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758DBB-78AD-44D2-9FEF-4270B583CBB3}" type="datetime1">
              <a:rPr lang="pt-BR" smtClean="0"/>
              <a:t>16/02/2023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F7BBD54-C6A2-48CD-8E6F-17BCC8E6D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DA557ED-0B95-46A6-A7EC-1CB991247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663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3F831-E993-4A08-83D7-0D8A8268B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22EE5F4-75D1-45E6-80A8-705BA8ABD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925297D-9E59-4FAA-8C41-238362923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2AE1BE8-160B-4CE1-9215-1C0D09E6E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CD087C-D802-49B6-AAA2-AB97A58EB1C1}" type="datetime1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F3582C-F957-480E-AFC0-CED309858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47EE9A-FA77-4EAD-8233-1DE53C1D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344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78739C-E74A-48D7-810A-DEDFDFC63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89823EC-7447-45E0-B57C-E340009976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A10143C-E10E-486F-87CE-8165A34D0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5446C74-BE26-4634-9C97-9291BC1A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6C5F2B-3433-422E-84F4-B4CFA02D06F7}" type="datetime1">
              <a:rPr lang="pt-BR" smtClean="0"/>
              <a:t>16/02/2023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F277AE2-D7F8-481F-AA52-880F2EEB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DF0841-CBA2-4C84-9979-FEDD91F5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34F969-C321-4049-996B-EECD1C8A2F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971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490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ei.anatel.gov.br/sei/modulos/pesquisa/md_pesq_documento_consulta_externa.php?8-74Kn1tDR89f1Q7RjX8EYU46IzCFD26Q9Xx5QNDbqa6Ls5q5hY0_7PfkORGc7p0hbkRXuvu0C_m-fzuYKhOO-oo_ILbiLO47BfVthoqwkQyVNjTWThQtrkrBi3QAFN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tu.int/itu-d/meetings/statistics/wp-content/uploads/sites/8/2022/04/UniversalMeaningfulDigitalConnectivityTargets2030_BackgroundPaper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9A9B213-3F6B-67CF-6A3F-CC13E5B72185}"/>
              </a:ext>
            </a:extLst>
          </p:cNvPr>
          <p:cNvSpPr/>
          <p:nvPr/>
        </p:nvSpPr>
        <p:spPr>
          <a:xfrm>
            <a:off x="0" y="0"/>
            <a:ext cx="50830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5A9337A-A5E3-4A67-90D4-726D72085BE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083010" y="923969"/>
            <a:ext cx="7108990" cy="77602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pt-BR" sz="48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Alfabetização Digital</a:t>
            </a:r>
          </a:p>
        </p:txBody>
      </p:sp>
      <p:pic>
        <p:nvPicPr>
          <p:cNvPr id="6" name="Picture 2" descr="Resultado de imagem para research icon">
            <a:extLst>
              <a:ext uri="{FF2B5EF4-FFF2-40B4-BE49-F238E27FC236}">
                <a16:creationId xmlns:a16="http://schemas.microsoft.com/office/drawing/2014/main" id="{95A1EF2A-7247-4EFA-9DC7-B1FD98B84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7652">
            <a:off x="30189" y="1868384"/>
            <a:ext cx="4319304" cy="327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 descr="Uma imagem contendo desenho&#10;&#10;Descrição gerada automaticamente">
            <a:extLst>
              <a:ext uri="{FF2B5EF4-FFF2-40B4-BE49-F238E27FC236}">
                <a16:creationId xmlns:a16="http://schemas.microsoft.com/office/drawing/2014/main" id="{DB5B2970-E290-4661-9FA3-1BCCAAB32E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440" y="5553600"/>
            <a:ext cx="2356131" cy="1140432"/>
          </a:xfrm>
          <a:prstGeom prst="rect">
            <a:avLst/>
          </a:prstGeom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C7B415ED-BB50-4737-8FE1-948FCE0D9ECA}"/>
              </a:ext>
            </a:extLst>
          </p:cNvPr>
          <p:cNvSpPr txBox="1">
            <a:spLocks/>
          </p:cNvSpPr>
          <p:nvPr/>
        </p:nvSpPr>
        <p:spPr>
          <a:xfrm>
            <a:off x="5083010" y="1311983"/>
            <a:ext cx="7108990" cy="15697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pt-BR" sz="32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pt-BR" sz="32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pt-BR" sz="32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pt-BR" sz="32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pt-BR" sz="32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pt-BR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Projeto Estratégico</a:t>
            </a:r>
          </a:p>
          <a:p>
            <a:pPr>
              <a:lnSpc>
                <a:spcPct val="100000"/>
              </a:lnSpc>
            </a:pPr>
            <a:r>
              <a:rPr lang="pt-BR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Plano Tático 2023-2024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D9DB946-1E91-E658-40A2-4F8DD31E8DE7}"/>
              </a:ext>
            </a:extLst>
          </p:cNvPr>
          <p:cNvSpPr txBox="1">
            <a:spLocks/>
          </p:cNvSpPr>
          <p:nvPr/>
        </p:nvSpPr>
        <p:spPr>
          <a:xfrm>
            <a:off x="5083010" y="4371894"/>
            <a:ext cx="7108990" cy="3892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Fevereiro/2023</a:t>
            </a:r>
          </a:p>
        </p:txBody>
      </p:sp>
    </p:spTree>
    <p:extLst>
      <p:ext uri="{BB962C8B-B14F-4D97-AF65-F5344CB8AC3E}">
        <p14:creationId xmlns:p14="http://schemas.microsoft.com/office/powerpoint/2010/main" val="326464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7626D-136A-45E2-9B0D-671893F656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631468"/>
            <a:ext cx="10515600" cy="1115200"/>
          </a:xfrm>
          <a:prstGeom prst="rect">
            <a:avLst/>
          </a:prstGeom>
        </p:spPr>
        <p:txBody>
          <a:bodyPr/>
          <a:lstStyle/>
          <a:p>
            <a:r>
              <a:rPr lang="pt-BR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Alfabetização Digital</a:t>
            </a:r>
          </a:p>
        </p:txBody>
      </p:sp>
      <p:pic>
        <p:nvPicPr>
          <p:cNvPr id="4" name="Imagem 3" descr="Linha do tempo&#10;&#10;Descrição gerada automaticamente">
            <a:extLst>
              <a:ext uri="{FF2B5EF4-FFF2-40B4-BE49-F238E27FC236}">
                <a16:creationId xmlns:a16="http://schemas.microsoft.com/office/drawing/2014/main" id="{192A661B-9733-F5C4-8C0B-7D99107C3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113" y="1191414"/>
            <a:ext cx="5952787" cy="5276215"/>
          </a:xfrm>
          <a:prstGeom prst="rect">
            <a:avLst/>
          </a:prstGeom>
        </p:spPr>
      </p:pic>
      <p:cxnSp>
        <p:nvCxnSpPr>
          <p:cNvPr id="8" name="Conector: Angulado 7">
            <a:extLst>
              <a:ext uri="{FF2B5EF4-FFF2-40B4-BE49-F238E27FC236}">
                <a16:creationId xmlns:a16="http://schemas.microsoft.com/office/drawing/2014/main" id="{56856E5C-B7B4-8A58-8D48-9BD6CD5F56D2}"/>
              </a:ext>
            </a:extLst>
          </p:cNvPr>
          <p:cNvCxnSpPr>
            <a:cxnSpLocks/>
            <a:endCxn id="10" idx="1"/>
          </p:cNvCxnSpPr>
          <p:nvPr/>
        </p:nvCxnSpPr>
        <p:spPr>
          <a:xfrm rot="16200000" flipH="1">
            <a:off x="3658865" y="3110426"/>
            <a:ext cx="3897342" cy="425153"/>
          </a:xfrm>
          <a:prstGeom prst="bentConnector2">
            <a:avLst/>
          </a:prstGeom>
          <a:ln w="19050">
            <a:solidFill>
              <a:srgbClr val="FF0000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B508CF86-DD9A-6146-79D8-0289220AA4B7}"/>
              </a:ext>
            </a:extLst>
          </p:cNvPr>
          <p:cNvSpPr/>
          <p:nvPr/>
        </p:nvSpPr>
        <p:spPr>
          <a:xfrm>
            <a:off x="5820113" y="5059680"/>
            <a:ext cx="2333287" cy="42398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Espaço Reservado para Conteúdo 2">
            <a:extLst>
              <a:ext uri="{FF2B5EF4-FFF2-40B4-BE49-F238E27FC236}">
                <a16:creationId xmlns:a16="http://schemas.microsoft.com/office/drawing/2014/main" id="{4BF3F8D4-2441-4317-3C85-10296A7DF2F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1" y="1950442"/>
            <a:ext cx="4693920" cy="4663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Principal foco </a:t>
            </a:r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pt-BR" sz="2400" b="1" u="sng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CONECTIVIDADE</a:t>
            </a:r>
          </a:p>
          <a:p>
            <a:pPr marL="0" indent="0">
              <a:buNone/>
            </a:pPr>
            <a:endParaRPr lang="pt-B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t-BR" sz="2400" b="1" dirty="0">
                <a:latin typeface="Calibri" panose="020F0502020204030204" pitchFamily="34" charset="0"/>
                <a:cs typeface="Calibri" panose="020F0502020204030204" pitchFamily="34" charset="0"/>
              </a:rPr>
              <a:t>Paralelos com framework UIT:</a:t>
            </a:r>
          </a:p>
          <a:p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Conectividade universal, para todos</a:t>
            </a:r>
          </a:p>
          <a:p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Conectividade significativa, que permite aos usuários uma experiência online segura, satisfatória, enriquecedora e produtiva a um custo acessível</a:t>
            </a:r>
          </a:p>
          <a:p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t-B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FFA96BF-6C46-DC44-E75C-C7B7D3BFF188}"/>
              </a:ext>
            </a:extLst>
          </p:cNvPr>
          <p:cNvSpPr txBox="1"/>
          <p:nvPr/>
        </p:nvSpPr>
        <p:spPr>
          <a:xfrm>
            <a:off x="838200" y="1186934"/>
            <a:ext cx="4404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BR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Plano Estratégico 2023-2027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166335C-8632-7012-54C5-D208CB6F5447}"/>
              </a:ext>
            </a:extLst>
          </p:cNvPr>
          <p:cNvSpPr txBox="1"/>
          <p:nvPr/>
        </p:nvSpPr>
        <p:spPr>
          <a:xfrm>
            <a:off x="276219" y="6387707"/>
            <a:ext cx="72675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i="1" dirty="0"/>
              <a:t>Fontes:  </a:t>
            </a:r>
            <a:r>
              <a:rPr lang="pt-BR" sz="1400" i="1" dirty="0">
                <a:hlinkClick r:id="rId3"/>
              </a:rPr>
              <a:t>Plano Estratégico 2023-2027</a:t>
            </a:r>
            <a:r>
              <a:rPr lang="pt-BR" sz="1400" i="1" dirty="0"/>
              <a:t> / </a:t>
            </a:r>
            <a:r>
              <a:rPr lang="en-US" sz="1400" i="1" dirty="0">
                <a:hlinkClick r:id="rId4"/>
              </a:rPr>
              <a:t>Achieving universal and meaningful digital connectivity</a:t>
            </a:r>
            <a:endParaRPr lang="pt-BR" sz="1400" i="1" dirty="0"/>
          </a:p>
        </p:txBody>
      </p:sp>
    </p:spTree>
    <p:extLst>
      <p:ext uri="{BB962C8B-B14F-4D97-AF65-F5344CB8AC3E}">
        <p14:creationId xmlns:p14="http://schemas.microsoft.com/office/powerpoint/2010/main" val="375866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C3985F7A-FA7A-FD0F-6C16-7122699D66F0}"/>
              </a:ext>
            </a:extLst>
          </p:cNvPr>
          <p:cNvSpPr txBox="1">
            <a:spLocks/>
          </p:cNvSpPr>
          <p:nvPr/>
        </p:nvSpPr>
        <p:spPr>
          <a:xfrm>
            <a:off x="838200" y="196758"/>
            <a:ext cx="10515600" cy="1115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Alfabetização Digital</a:t>
            </a:r>
            <a:endParaRPr lang="pt-BR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23DA5A9-F5E9-3820-89B7-EB80079E62E7}"/>
              </a:ext>
            </a:extLst>
          </p:cNvPr>
          <p:cNvSpPr txBox="1"/>
          <p:nvPr/>
        </p:nvSpPr>
        <p:spPr>
          <a:xfrm>
            <a:off x="838200" y="752224"/>
            <a:ext cx="4404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BR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Plano Estratégico 2023-2027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4A2E4FF8-FFB0-6F7E-A39E-26BDB3756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94" y="1500276"/>
            <a:ext cx="7335186" cy="1793046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F303A8CE-CE41-A314-EE41-2A81839260E1}"/>
              </a:ext>
            </a:extLst>
          </p:cNvPr>
          <p:cNvSpPr/>
          <p:nvPr/>
        </p:nvSpPr>
        <p:spPr>
          <a:xfrm>
            <a:off x="4581998" y="1835573"/>
            <a:ext cx="1758844" cy="134912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F2F83BAC-2111-ABE9-0A9F-D4BD2687C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225" y="4296660"/>
            <a:ext cx="1882048" cy="661260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CAEDC966-3A1E-00B5-55A3-BD20266E0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105" y="5282774"/>
            <a:ext cx="1748964" cy="1142656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417C687A-355D-AB71-E50C-38FB4D881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7240" y="5288348"/>
            <a:ext cx="1669258" cy="113150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7D1FD74C-26B3-7134-288F-B906012E68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0958" y="5289586"/>
            <a:ext cx="1699368" cy="1129032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5E2F04B7-C109-684F-72DB-A4363D8E4818}"/>
              </a:ext>
            </a:extLst>
          </p:cNvPr>
          <p:cNvSpPr/>
          <p:nvPr/>
        </p:nvSpPr>
        <p:spPr>
          <a:xfrm>
            <a:off x="1354225" y="5179540"/>
            <a:ext cx="1758844" cy="134912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7B974711-0261-81E9-10E5-1EE7386F8DD3}"/>
              </a:ext>
            </a:extLst>
          </p:cNvPr>
          <p:cNvSpPr/>
          <p:nvPr/>
        </p:nvSpPr>
        <p:spPr>
          <a:xfrm>
            <a:off x="929394" y="3976542"/>
            <a:ext cx="7335185" cy="26847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D8405285-74F2-5119-1C65-094C96C9CD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437" y="3794991"/>
            <a:ext cx="2795704" cy="320118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38F444ED-3452-4043-9ED2-45DD2954D21A}"/>
              </a:ext>
            </a:extLst>
          </p:cNvPr>
          <p:cNvSpPr txBox="1"/>
          <p:nvPr/>
        </p:nvSpPr>
        <p:spPr>
          <a:xfrm>
            <a:off x="9121479" y="1668218"/>
            <a:ext cx="2795704" cy="4616648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Meta (2027) </a:t>
            </a: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pPr algn="ctr"/>
            <a:endParaRPr lang="pt-B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algn="ctr"/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Finalidade</a:t>
            </a:r>
          </a:p>
          <a:p>
            <a:pPr algn="ctr"/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estar com uma proporção de usuários com habilidades TIC compatíveis com 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os top 20 países avaliados pela UIT</a:t>
            </a:r>
            <a:endParaRPr lang="pt-B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algn="ctr"/>
            <a:endParaRPr lang="pt-B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Linha de Base 2020</a:t>
            </a: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Habilidades baixas: 23%; moderadas: 13%; avançadas: 3%</a:t>
            </a:r>
          </a:p>
          <a:p>
            <a:pPr lvl="1"/>
            <a:endParaRPr lang="pt-B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Meta </a:t>
            </a:r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</a:p>
          <a:p>
            <a:pPr lvl="1"/>
            <a:r>
              <a:rPr lang="pt-BR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30% de jovens e adultos com habilidades moderadas em TICs</a:t>
            </a:r>
          </a:p>
          <a:p>
            <a:pPr algn="ctr"/>
            <a:endParaRPr lang="pt-BR" sz="1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9885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3F66C0-F03F-4876-8712-3BC1F4FB15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710154"/>
            <a:ext cx="10774680" cy="49539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pt-BR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Execução de 40% das atividades previstas até 2027 no Plano Estratégico</a:t>
            </a:r>
            <a:endParaRPr lang="pt-BR" sz="24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pt-BR" sz="24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pt-BR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Objetivos e resultados esperados</a:t>
            </a:r>
          </a:p>
          <a:p>
            <a:pPr lvl="1"/>
            <a:endParaRPr lang="pt-B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  <a:sym typeface="Wingdings" panose="05000000000000000000" pitchFamily="2" charset="2"/>
              </a:rPr>
              <a:t>Diagnosticar impactos da digitalização e necessidades de ações de conscientização</a:t>
            </a:r>
          </a:p>
          <a:p>
            <a:pPr lvl="1"/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  <a:sym typeface="Wingdings" panose="05000000000000000000" pitchFamily="2" charset="2"/>
              </a:rPr>
              <a:t>Articular ações intersetoriais para disseminação de conhecimento sobre uso de serviços digitais</a:t>
            </a:r>
          </a:p>
          <a:p>
            <a:pPr lvl="1"/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  <a:sym typeface="Wingdings" panose="05000000000000000000" pitchFamily="2" charset="2"/>
              </a:rPr>
              <a:t>Aumento da assimilação das informação sobre uso consciente de serviços digitais</a:t>
            </a:r>
          </a:p>
          <a:p>
            <a:pPr lvl="1"/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  <a:sym typeface="Wingdings" panose="05000000000000000000" pitchFamily="2" charset="2"/>
              </a:rPr>
              <a:t>Aumento da participação e interesse interno da Agência</a:t>
            </a:r>
          </a:p>
          <a:p>
            <a:pPr lvl="1"/>
            <a:endParaRPr lang="pt-B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endParaRPr lang="pt-B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119352A-3873-7DE2-3878-CF83692D64D2}"/>
              </a:ext>
            </a:extLst>
          </p:cNvPr>
          <p:cNvSpPr txBox="1">
            <a:spLocks/>
          </p:cNvSpPr>
          <p:nvPr/>
        </p:nvSpPr>
        <p:spPr>
          <a:xfrm>
            <a:off x="838200" y="631468"/>
            <a:ext cx="10515600" cy="1115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Alfabetização Digital</a:t>
            </a:r>
            <a:endParaRPr lang="pt-BR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77B8842-4852-D8CC-3B96-1398068B398F}"/>
              </a:ext>
            </a:extLst>
          </p:cNvPr>
          <p:cNvSpPr txBox="1"/>
          <p:nvPr/>
        </p:nvSpPr>
        <p:spPr>
          <a:xfrm>
            <a:off x="838200" y="1186934"/>
            <a:ext cx="4404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BR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Plano Tático 2023-2024</a:t>
            </a:r>
          </a:p>
        </p:txBody>
      </p:sp>
    </p:spTree>
    <p:extLst>
      <p:ext uri="{BB962C8B-B14F-4D97-AF65-F5344CB8AC3E}">
        <p14:creationId xmlns:p14="http://schemas.microsoft.com/office/powerpoint/2010/main" val="222896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3F66C0-F03F-4876-8712-3BC1F4FB15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8660" y="967428"/>
            <a:ext cx="10774680" cy="49539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pt-BR" sz="24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pt-BR" sz="24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pt-BR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pt-BR" sz="2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awline"/>
              </a:rPr>
              <a:t>Mapeamento das principais discussões nacionais e internacionais sobre o tema</a:t>
            </a:r>
          </a:p>
          <a:p>
            <a:pPr lvl="1"/>
            <a:r>
              <a:rPr lang="pt-BR" sz="2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awline"/>
              </a:rPr>
              <a:t>Mapeamento dos atores (academia e sociedade civil) que discutem o assunto</a:t>
            </a:r>
          </a:p>
          <a:p>
            <a:pPr lvl="1"/>
            <a:r>
              <a:rPr lang="pt-BR" sz="2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awline"/>
              </a:rPr>
              <a:t>Mapeamento das iniciavas já existentes</a:t>
            </a:r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</a:endParaRPr>
          </a:p>
          <a:p>
            <a:pPr lvl="1"/>
            <a:r>
              <a:rPr lang="pt-BR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</a:rPr>
              <a:t>Plano de ação 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</a:rPr>
              <a:t>para </a:t>
            </a:r>
            <a:r>
              <a:rPr lang="pt-BR" sz="2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awline"/>
              </a:rPr>
              <a:t>subsidiar a atuação da Agência nas demais ações do planejamento tático:</a:t>
            </a:r>
          </a:p>
          <a:p>
            <a:pPr lvl="1"/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pt-BR" sz="2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awline"/>
              </a:rPr>
              <a:t>Elaborar análises sobre as necessidades em conectividade significativa e em alfabetização digital</a:t>
            </a:r>
            <a:endParaRPr lang="pt-BR" sz="2200" dirty="0">
              <a:solidFill>
                <a:srgbClr val="868E96"/>
              </a:solidFill>
              <a:latin typeface="Rawline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</a:rPr>
              <a:t>Articular ações intersetoriais sobre o tema</a:t>
            </a:r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sym typeface="Wingdings" panose="05000000000000000000" pitchFamily="2" charset="2"/>
            </a:endParaRPr>
          </a:p>
          <a:p>
            <a:pPr lvl="1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Rawline"/>
              </a:rPr>
              <a:t>Realizar ações de educação para o consumo sobre o tema</a:t>
            </a:r>
            <a:endParaRPr lang="pt-BR" sz="2200" dirty="0">
              <a:solidFill>
                <a:schemeClr val="tx1">
                  <a:lumMod val="65000"/>
                  <a:lumOff val="35000"/>
                </a:schemeClr>
              </a:solidFill>
              <a:latin typeface="Rawline"/>
              <a:sym typeface="Wingdings" panose="05000000000000000000" pitchFamily="2" charset="2"/>
            </a:endParaRPr>
          </a:p>
          <a:p>
            <a:pPr lvl="1"/>
            <a:endParaRPr lang="pt-B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119352A-3873-7DE2-3878-CF83692D64D2}"/>
              </a:ext>
            </a:extLst>
          </p:cNvPr>
          <p:cNvSpPr txBox="1">
            <a:spLocks/>
          </p:cNvSpPr>
          <p:nvPr/>
        </p:nvSpPr>
        <p:spPr>
          <a:xfrm>
            <a:off x="838200" y="301599"/>
            <a:ext cx="10515600" cy="1115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Alfabetização Digital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77B8842-4852-D8CC-3B96-1398068B398F}"/>
              </a:ext>
            </a:extLst>
          </p:cNvPr>
          <p:cNvSpPr txBox="1"/>
          <p:nvPr/>
        </p:nvSpPr>
        <p:spPr>
          <a:xfrm>
            <a:off x="842322" y="959704"/>
            <a:ext cx="4404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BR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Plano Tático 2023-2024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D21840E0-DC5A-3C98-83C2-FCCAB4A3110C}"/>
              </a:ext>
            </a:extLst>
          </p:cNvPr>
          <p:cNvSpPr/>
          <p:nvPr/>
        </p:nvSpPr>
        <p:spPr>
          <a:xfrm>
            <a:off x="1035508" y="2247317"/>
            <a:ext cx="10515600" cy="178382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72482BA-84B2-9677-29B6-14ACD61803D6}"/>
              </a:ext>
            </a:extLst>
          </p:cNvPr>
          <p:cNvSpPr txBox="1"/>
          <p:nvPr/>
        </p:nvSpPr>
        <p:spPr>
          <a:xfrm>
            <a:off x="3372038" y="1779421"/>
            <a:ext cx="846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Trabalho realizado em parceria com a Consultoria </a:t>
            </a:r>
            <a:r>
              <a:rPr lang="pt-BR" b="1" dirty="0" err="1">
                <a:solidFill>
                  <a:schemeClr val="accent1">
                    <a:lumMod val="50000"/>
                  </a:schemeClr>
                </a:solidFill>
              </a:rPr>
              <a:t>Advisia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em contratação pela UIT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16DA625-367B-E682-B90A-2AE922F0C6F5}"/>
              </a:ext>
            </a:extLst>
          </p:cNvPr>
          <p:cNvSpPr txBox="1"/>
          <p:nvPr/>
        </p:nvSpPr>
        <p:spPr>
          <a:xfrm>
            <a:off x="708660" y="1491449"/>
            <a:ext cx="1588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173587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35560" y="3429000"/>
            <a:ext cx="7772400" cy="738582"/>
          </a:xfrm>
        </p:spPr>
        <p:txBody>
          <a:bodyPr>
            <a:normAutofit/>
          </a:bodyPr>
          <a:lstStyle/>
          <a:p>
            <a:pPr algn="ctr"/>
            <a:r>
              <a:rPr lang="pt-BR" sz="4000">
                <a:solidFill>
                  <a:srgbClr val="0070C0"/>
                </a:solidFill>
              </a:rPr>
              <a:t>www.anatel.gov.br/</a:t>
            </a:r>
            <a:r>
              <a:rPr lang="pt-BR" sz="4000">
                <a:solidFill>
                  <a:srgbClr val="00B050"/>
                </a:solidFill>
              </a:rPr>
              <a:t>consumidor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702DFE4-CA4C-46BB-B677-238265A9EC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652"/>
          <a:stretch/>
        </p:blipFill>
        <p:spPr>
          <a:xfrm>
            <a:off x="4612820" y="2434793"/>
            <a:ext cx="3067637" cy="7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8661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db49a5-156c-4332-a0fe-69cd4dd15547" xsi:nil="true"/>
    <lcf76f155ced4ddcb4097134ff3c332f xmlns="129b23b4-ac31-4ca9-81eb-f757e3f2b6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E2CBE5199FE342B4D267176DE65E53" ma:contentTypeVersion="15" ma:contentTypeDescription="Crie um novo documento." ma:contentTypeScope="" ma:versionID="985cfca6bfd72da4267d721d505330d9">
  <xsd:schema xmlns:xsd="http://www.w3.org/2001/XMLSchema" xmlns:xs="http://www.w3.org/2001/XMLSchema" xmlns:p="http://schemas.microsoft.com/office/2006/metadata/properties" xmlns:ns2="129b23b4-ac31-4ca9-81eb-f757e3f2b6b4" xmlns:ns3="e5db49a5-156c-4332-a0fe-69cd4dd15547" targetNamespace="http://schemas.microsoft.com/office/2006/metadata/properties" ma:root="true" ma:fieldsID="8cade013464bc189760cca53cf59cdc2" ns2:_="" ns3:_="">
    <xsd:import namespace="129b23b4-ac31-4ca9-81eb-f757e3f2b6b4"/>
    <xsd:import namespace="e5db49a5-156c-4332-a0fe-69cd4dd155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9b23b4-ac31-4ca9-81eb-f757e3f2b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2256847-c89a-490e-8bb5-77c5fe9a1c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b49a5-156c-4332-a0fe-69cd4dd1554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7a8b9a1-8b19-4fd8-a127-fdc568eb3f19}" ma:internalName="TaxCatchAll" ma:showField="CatchAllData" ma:web="e5db49a5-156c-4332-a0fe-69cd4dd155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4FA261-3F93-455D-9431-23351E0967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3945EF-7D0E-4C3D-97A3-67CCC0FEBF9A}">
  <ds:schemaRefs>
    <ds:schemaRef ds:uri="http://schemas.microsoft.com/office/2006/metadata/properties"/>
    <ds:schemaRef ds:uri="http://www.w3.org/2000/xmlns/"/>
    <ds:schemaRef ds:uri="e5db49a5-156c-4332-a0fe-69cd4dd15547"/>
    <ds:schemaRef ds:uri="http://www.w3.org/2001/XMLSchema-instance"/>
    <ds:schemaRef ds:uri="129b23b4-ac31-4ca9-81eb-f757e3f2b6b4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A1F2753-0C0B-4566-B6E4-059146A969C4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29b23b4-ac31-4ca9-81eb-f757e3f2b6b4"/>
    <ds:schemaRef ds:uri="e5db49a5-156c-4332-a0fe-69cd4dd15547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282</Words>
  <Application>Microsoft Office PowerPoint</Application>
  <PresentationFormat>Widescreen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Rawline</vt:lpstr>
      <vt:lpstr>Tema do Office</vt:lpstr>
      <vt:lpstr>Alfabetização Digital</vt:lpstr>
      <vt:lpstr>Alfabetização Digital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Pry</dc:creator>
  <cp:lastModifiedBy>Cristiana Camarate Silveira Martins Leao Quinalia</cp:lastModifiedBy>
  <cp:revision>116</cp:revision>
  <dcterms:created xsi:type="dcterms:W3CDTF">2020-07-27T16:55:21Z</dcterms:created>
  <dcterms:modified xsi:type="dcterms:W3CDTF">2023-02-16T17:20:15Z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0x010100A3E2CBE5199FE342B4D267176DE65E53</vt:lpwstr>
  </property>
  <property fmtid="{D5CDD505-2E9C-101B-9397-08002B2CF9AE}" pid="3" name="MediaServiceImageTags">
    <vt:lpwstr/>
  </property>
</Properties>
</file>